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8" r:id="rId2"/>
    <p:sldId id="259" r:id="rId3"/>
    <p:sldId id="330" r:id="rId4"/>
    <p:sldId id="256" r:id="rId5"/>
    <p:sldId id="257" r:id="rId6"/>
    <p:sldId id="352" r:id="rId7"/>
    <p:sldId id="261" r:id="rId8"/>
    <p:sldId id="260" r:id="rId9"/>
    <p:sldId id="354" r:id="rId10"/>
    <p:sldId id="35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p:restoredTop sz="94626"/>
  </p:normalViewPr>
  <p:slideViewPr>
    <p:cSldViewPr snapToGrid="0" snapToObjects="1">
      <p:cViewPr varScale="1">
        <p:scale>
          <a:sx n="105" d="100"/>
          <a:sy n="105" d="100"/>
        </p:scale>
        <p:origin x="560" y="17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AC36FB5-431C-7844-AACF-E89147EDBBC0}" type="datetimeFigureOut">
              <a:rPr lang="en-US" smtClean="0"/>
              <a:t>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A6670-FDB3-BE40-9793-6EED78A7407B}" type="slidenum">
              <a:rPr lang="en-US" smtClean="0"/>
              <a:t>‹#›</a:t>
            </a:fld>
            <a:endParaRPr lang="en-US"/>
          </a:p>
        </p:txBody>
      </p:sp>
    </p:spTree>
    <p:extLst>
      <p:ext uri="{BB962C8B-B14F-4D97-AF65-F5344CB8AC3E}">
        <p14:creationId xmlns:p14="http://schemas.microsoft.com/office/powerpoint/2010/main" val="1888840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C36FB5-431C-7844-AACF-E89147EDBBC0}" type="datetimeFigureOut">
              <a:rPr lang="en-US" smtClean="0"/>
              <a:t>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A6670-FDB3-BE40-9793-6EED78A7407B}" type="slidenum">
              <a:rPr lang="en-US" smtClean="0"/>
              <a:t>‹#›</a:t>
            </a:fld>
            <a:endParaRPr lang="en-US"/>
          </a:p>
        </p:txBody>
      </p:sp>
    </p:spTree>
    <p:extLst>
      <p:ext uri="{BB962C8B-B14F-4D97-AF65-F5344CB8AC3E}">
        <p14:creationId xmlns:p14="http://schemas.microsoft.com/office/powerpoint/2010/main" val="4239588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C36FB5-431C-7844-AACF-E89147EDBBC0}" type="datetimeFigureOut">
              <a:rPr lang="en-US" smtClean="0"/>
              <a:t>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A6670-FDB3-BE40-9793-6EED78A7407B}" type="slidenum">
              <a:rPr lang="en-US" smtClean="0"/>
              <a:t>‹#›</a:t>
            </a:fld>
            <a:endParaRPr lang="en-US"/>
          </a:p>
        </p:txBody>
      </p:sp>
    </p:spTree>
    <p:extLst>
      <p:ext uri="{BB962C8B-B14F-4D97-AF65-F5344CB8AC3E}">
        <p14:creationId xmlns:p14="http://schemas.microsoft.com/office/powerpoint/2010/main" val="411748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C36FB5-431C-7844-AACF-E89147EDBBC0}" type="datetimeFigureOut">
              <a:rPr lang="en-US" smtClean="0"/>
              <a:t>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0A6670-FDB3-BE40-9793-6EED78A7407B}" type="slidenum">
              <a:rPr lang="en-US" smtClean="0"/>
              <a:t>‹#›</a:t>
            </a:fld>
            <a:endParaRPr lang="en-US"/>
          </a:p>
        </p:txBody>
      </p:sp>
    </p:spTree>
    <p:extLst>
      <p:ext uri="{BB962C8B-B14F-4D97-AF65-F5344CB8AC3E}">
        <p14:creationId xmlns:p14="http://schemas.microsoft.com/office/powerpoint/2010/main" val="1181816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C36FB5-431C-7844-AACF-E89147EDBBC0}" type="datetimeFigureOut">
              <a:rPr lang="en-US" smtClean="0"/>
              <a:t>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A6670-FDB3-BE40-9793-6EED78A7407B}" type="slidenum">
              <a:rPr lang="en-US" smtClean="0"/>
              <a:t>‹#›</a:t>
            </a:fld>
            <a:endParaRPr lang="en-US"/>
          </a:p>
        </p:txBody>
      </p:sp>
    </p:spTree>
    <p:extLst>
      <p:ext uri="{BB962C8B-B14F-4D97-AF65-F5344CB8AC3E}">
        <p14:creationId xmlns:p14="http://schemas.microsoft.com/office/powerpoint/2010/main" val="1446440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3AC36FB5-431C-7844-AACF-E89147EDBBC0}" type="datetimeFigureOut">
              <a:rPr lang="en-US" smtClean="0"/>
              <a:t>4/20/20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90A6670-FDB3-BE40-9793-6EED78A7407B}" type="slidenum">
              <a:rPr lang="en-US" smtClean="0"/>
              <a:t>‹#›</a:t>
            </a:fld>
            <a:endParaRPr lang="en-US"/>
          </a:p>
        </p:txBody>
      </p:sp>
    </p:spTree>
    <p:extLst>
      <p:ext uri="{BB962C8B-B14F-4D97-AF65-F5344CB8AC3E}">
        <p14:creationId xmlns:p14="http://schemas.microsoft.com/office/powerpoint/2010/main" val="3176492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3AC36FB5-431C-7844-AACF-E89147EDBBC0}" type="datetimeFigureOut">
              <a:rPr lang="en-US" smtClean="0"/>
              <a:t>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0A6670-FDB3-BE40-9793-6EED78A7407B}"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4453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C36FB5-431C-7844-AACF-E89147EDBBC0}" type="datetimeFigureOut">
              <a:rPr lang="en-US" smtClean="0"/>
              <a:t>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0A6670-FDB3-BE40-9793-6EED78A7407B}" type="slidenum">
              <a:rPr lang="en-US" smtClean="0"/>
              <a:t>‹#›</a:t>
            </a:fld>
            <a:endParaRPr lang="en-US"/>
          </a:p>
        </p:txBody>
      </p:sp>
    </p:spTree>
    <p:extLst>
      <p:ext uri="{BB962C8B-B14F-4D97-AF65-F5344CB8AC3E}">
        <p14:creationId xmlns:p14="http://schemas.microsoft.com/office/powerpoint/2010/main" val="753071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C36FB5-431C-7844-AACF-E89147EDBBC0}" type="datetimeFigureOut">
              <a:rPr lang="en-US" smtClean="0"/>
              <a:t>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0A6670-FDB3-BE40-9793-6EED78A7407B}" type="slidenum">
              <a:rPr lang="en-US" smtClean="0"/>
              <a:t>‹#›</a:t>
            </a:fld>
            <a:endParaRPr lang="en-US"/>
          </a:p>
        </p:txBody>
      </p:sp>
    </p:spTree>
    <p:extLst>
      <p:ext uri="{BB962C8B-B14F-4D97-AF65-F5344CB8AC3E}">
        <p14:creationId xmlns:p14="http://schemas.microsoft.com/office/powerpoint/2010/main" val="2491059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3AC36FB5-431C-7844-AACF-E89147EDBBC0}" type="datetimeFigureOut">
              <a:rPr lang="en-US" smtClean="0"/>
              <a:t>4/20/20</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a:p>
        </p:txBody>
      </p:sp>
      <p:sp>
        <p:nvSpPr>
          <p:cNvPr id="11" name="Slide Number Placeholder 10"/>
          <p:cNvSpPr>
            <a:spLocks noGrp="1"/>
          </p:cNvSpPr>
          <p:nvPr>
            <p:ph type="sldNum" sz="quarter" idx="12"/>
          </p:nvPr>
        </p:nvSpPr>
        <p:spPr/>
        <p:txBody>
          <a:bodyPr/>
          <a:lstStyle/>
          <a:p>
            <a:fld id="{490A6670-FDB3-BE40-9793-6EED78A7407B}" type="slidenum">
              <a:rPr lang="en-US" smtClean="0"/>
              <a:t>‹#›</a:t>
            </a:fld>
            <a:endParaRPr lang="en-US"/>
          </a:p>
        </p:txBody>
      </p:sp>
    </p:spTree>
    <p:extLst>
      <p:ext uri="{BB962C8B-B14F-4D97-AF65-F5344CB8AC3E}">
        <p14:creationId xmlns:p14="http://schemas.microsoft.com/office/powerpoint/2010/main" val="2492502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3AC36FB5-431C-7844-AACF-E89147EDBBC0}" type="datetimeFigureOut">
              <a:rPr lang="en-US" smtClean="0"/>
              <a:t>4/20/20</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a:p>
        </p:txBody>
      </p:sp>
      <p:sp>
        <p:nvSpPr>
          <p:cNvPr id="10" name="Slide Number Placeholder 9"/>
          <p:cNvSpPr>
            <a:spLocks noGrp="1"/>
          </p:cNvSpPr>
          <p:nvPr>
            <p:ph type="sldNum" sz="quarter" idx="12"/>
          </p:nvPr>
        </p:nvSpPr>
        <p:spPr/>
        <p:txBody>
          <a:bodyPr/>
          <a:lstStyle/>
          <a:p>
            <a:fld id="{490A6670-FDB3-BE40-9793-6EED78A7407B}" type="slidenum">
              <a:rPr lang="en-US" smtClean="0"/>
              <a:t>‹#›</a:t>
            </a:fld>
            <a:endParaRPr lang="en-US"/>
          </a:p>
        </p:txBody>
      </p:sp>
    </p:spTree>
    <p:extLst>
      <p:ext uri="{BB962C8B-B14F-4D97-AF65-F5344CB8AC3E}">
        <p14:creationId xmlns:p14="http://schemas.microsoft.com/office/powerpoint/2010/main" val="2310432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3AC36FB5-431C-7844-AACF-E89147EDBBC0}" type="datetimeFigureOut">
              <a:rPr lang="en-US" smtClean="0"/>
              <a:t>4/20/20</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490A6670-FDB3-BE40-9793-6EED78A7407B}" type="slidenum">
              <a:rPr lang="en-US" smtClean="0"/>
              <a:t>‹#›</a:t>
            </a:fld>
            <a:endParaRPr lang="en-US"/>
          </a:p>
        </p:txBody>
      </p:sp>
    </p:spTree>
    <p:extLst>
      <p:ext uri="{BB962C8B-B14F-4D97-AF65-F5344CB8AC3E}">
        <p14:creationId xmlns:p14="http://schemas.microsoft.com/office/powerpoint/2010/main" val="41016213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File:Bundesarchiv_Bild_183-R92623,_Brest-Litowsk,_Waffenstillstandsabkommen.jpg" TargetMode="Externa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hyperlink" Target="http://en.wikipedia.org/wiki/Russian_Revolution#Chronology_of_events_leading_to_the_Revolution_of_1917"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9640-22F5-3C43-BEAE-FD0BA0C8A2DA}"/>
              </a:ext>
            </a:extLst>
          </p:cNvPr>
          <p:cNvSpPr>
            <a:spLocks noGrp="1"/>
          </p:cNvSpPr>
          <p:nvPr>
            <p:ph type="ctrTitle"/>
          </p:nvPr>
        </p:nvSpPr>
        <p:spPr>
          <a:xfrm>
            <a:off x="1344168" y="850552"/>
            <a:ext cx="8991600" cy="1645920"/>
          </a:xfrm>
        </p:spPr>
        <p:txBody>
          <a:bodyPr/>
          <a:lstStyle/>
          <a:p>
            <a:r>
              <a:rPr lang="en-US" dirty="0">
                <a:latin typeface="Baskerville Old Face" panose="02020602080505020303" pitchFamily="18" charset="77"/>
              </a:rPr>
              <a:t>A Concise View of the Russian Revolutions of 1917</a:t>
            </a:r>
          </a:p>
        </p:txBody>
      </p:sp>
      <p:sp>
        <p:nvSpPr>
          <p:cNvPr id="3" name="Subtitle 2">
            <a:extLst>
              <a:ext uri="{FF2B5EF4-FFF2-40B4-BE49-F238E27FC236}">
                <a16:creationId xmlns:a16="http://schemas.microsoft.com/office/drawing/2014/main" id="{20929D18-AC6C-9243-8D32-4C80E6E6AA31}"/>
              </a:ext>
            </a:extLst>
          </p:cNvPr>
          <p:cNvSpPr>
            <a:spLocks noGrp="1"/>
          </p:cNvSpPr>
          <p:nvPr>
            <p:ph type="subTitle" idx="1"/>
          </p:nvPr>
        </p:nvSpPr>
        <p:spPr>
          <a:xfrm>
            <a:off x="1804746" y="4784662"/>
            <a:ext cx="9144000" cy="1655762"/>
          </a:xfrm>
        </p:spPr>
        <p:txBody>
          <a:bodyPr/>
          <a:lstStyle/>
          <a:p>
            <a:r>
              <a:rPr lang="en-US" b="1" dirty="0">
                <a:latin typeface="Baskerville Old Face" panose="02020602080505020303" pitchFamily="18" charset="77"/>
              </a:rPr>
              <a:t>Hunt Tooley</a:t>
            </a:r>
          </a:p>
        </p:txBody>
      </p:sp>
      <p:pic>
        <p:nvPicPr>
          <p:cNvPr id="4" name="Picture 3">
            <a:extLst>
              <a:ext uri="{FF2B5EF4-FFF2-40B4-BE49-F238E27FC236}">
                <a16:creationId xmlns:a16="http://schemas.microsoft.com/office/drawing/2014/main" id="{7FAD1D60-CBDE-0D49-953C-03030B52194E}"/>
              </a:ext>
            </a:extLst>
          </p:cNvPr>
          <p:cNvPicPr>
            <a:picLocks noChangeAspect="1"/>
          </p:cNvPicPr>
          <p:nvPr/>
        </p:nvPicPr>
        <p:blipFill>
          <a:blip r:embed="rId4">
            <a:alphaModFix amt="35000"/>
          </a:blip>
          <a:stretch>
            <a:fillRect/>
          </a:stretch>
        </p:blipFill>
        <p:spPr>
          <a:xfrm>
            <a:off x="780948" y="678367"/>
            <a:ext cx="10289388" cy="5762057"/>
          </a:xfrm>
          <a:prstGeom prst="rect">
            <a:avLst/>
          </a:prstGeom>
        </p:spPr>
      </p:pic>
      <p:pic>
        <p:nvPicPr>
          <p:cNvPr id="6" name="Audio 5">
            <a:hlinkClick r:id="" action="ppaction://media"/>
            <a:extLst>
              <a:ext uri="{FF2B5EF4-FFF2-40B4-BE49-F238E27FC236}">
                <a16:creationId xmlns:a16="http://schemas.microsoft.com/office/drawing/2014/main" id="{EF64E1E0-358E-8741-B214-B441F25CDF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64129005"/>
      </p:ext>
    </p:extLst>
  </p:cSld>
  <p:clrMapOvr>
    <a:masterClrMapping/>
  </p:clrMapOvr>
  <mc:AlternateContent xmlns:mc="http://schemas.openxmlformats.org/markup-compatibility/2006" xmlns:p14="http://schemas.microsoft.com/office/powerpoint/2010/main">
    <mc:Choice Requires="p14">
      <p:transition spd="slow" p14:dur="2000" advTm="34275"/>
    </mc:Choice>
    <mc:Fallback xmlns="">
      <p:transition spd="slow" advTm="34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AD43D-C0A1-B848-8A61-89DC5D8926A2}"/>
              </a:ext>
            </a:extLst>
          </p:cNvPr>
          <p:cNvSpPr>
            <a:spLocks noGrp="1"/>
          </p:cNvSpPr>
          <p:nvPr>
            <p:ph type="title"/>
          </p:nvPr>
        </p:nvSpPr>
        <p:spPr>
          <a:xfrm>
            <a:off x="176784" y="352361"/>
            <a:ext cx="4108704" cy="1011301"/>
          </a:xfrm>
        </p:spPr>
        <p:txBody>
          <a:bodyPr>
            <a:normAutofit fontScale="90000"/>
          </a:bodyPr>
          <a:lstStyle/>
          <a:p>
            <a:r>
              <a:rPr lang="en-US" dirty="0"/>
              <a:t>Treaty of Brest-Litovsk</a:t>
            </a:r>
          </a:p>
        </p:txBody>
      </p:sp>
      <p:sp>
        <p:nvSpPr>
          <p:cNvPr id="3" name="Content Placeholder 2">
            <a:extLst>
              <a:ext uri="{FF2B5EF4-FFF2-40B4-BE49-F238E27FC236}">
                <a16:creationId xmlns:a16="http://schemas.microsoft.com/office/drawing/2014/main" id="{B7A72AD1-3552-3643-AAF3-9AB5ACD97C56}"/>
              </a:ext>
            </a:extLst>
          </p:cNvPr>
          <p:cNvSpPr>
            <a:spLocks noGrp="1"/>
          </p:cNvSpPr>
          <p:nvPr>
            <p:ph idx="1"/>
          </p:nvPr>
        </p:nvSpPr>
        <p:spPr>
          <a:xfrm>
            <a:off x="176784" y="2250586"/>
            <a:ext cx="7729367" cy="3902241"/>
          </a:xfrm>
        </p:spPr>
        <p:txBody>
          <a:bodyPr>
            <a:noAutofit/>
          </a:bodyPr>
          <a:lstStyle/>
          <a:p>
            <a:r>
              <a:rPr lang="en-US" sz="2400" dirty="0"/>
              <a:t>Germans pour on the pressure on the Eastern Front</a:t>
            </a:r>
          </a:p>
          <a:p>
            <a:r>
              <a:rPr lang="en-US" sz="2400" dirty="0"/>
              <a:t>Bolsheviks agree to ceasefire, or Armistice in December 1917</a:t>
            </a:r>
          </a:p>
          <a:p>
            <a:r>
              <a:rPr lang="en-US" sz="2400" dirty="0"/>
              <a:t>Lev Kamenev and then Trotsky come to Brest-Litovsk and preach: NO PEACE, NO WAR</a:t>
            </a:r>
          </a:p>
          <a:p>
            <a:r>
              <a:rPr lang="en-US" sz="2400" dirty="0"/>
              <a:t>Germans restart offensive operations</a:t>
            </a:r>
          </a:p>
          <a:p>
            <a:r>
              <a:rPr lang="en-US" sz="2400" dirty="0"/>
              <a:t>Bolsheviks buy time by giving away a third of European Russia</a:t>
            </a:r>
          </a:p>
          <a:p>
            <a:r>
              <a:rPr lang="en-US" sz="2400" dirty="0"/>
              <a:t>Treaty of Brest-Litovsk signed on March 3, 1918</a:t>
            </a:r>
          </a:p>
        </p:txBody>
      </p:sp>
      <p:pic>
        <p:nvPicPr>
          <p:cNvPr id="5" name="Picture 4">
            <a:extLst>
              <a:ext uri="{FF2B5EF4-FFF2-40B4-BE49-F238E27FC236}">
                <a16:creationId xmlns:a16="http://schemas.microsoft.com/office/drawing/2014/main" id="{3D253B33-2E04-1645-A872-1264EAC29817}"/>
              </a:ext>
            </a:extLst>
          </p:cNvPr>
          <p:cNvPicPr>
            <a:picLocks noChangeAspect="1"/>
          </p:cNvPicPr>
          <p:nvPr/>
        </p:nvPicPr>
        <p:blipFill>
          <a:blip r:embed="rId2"/>
          <a:stretch>
            <a:fillRect/>
          </a:stretch>
        </p:blipFill>
        <p:spPr>
          <a:xfrm>
            <a:off x="7906151" y="852407"/>
            <a:ext cx="4285849" cy="3214387"/>
          </a:xfrm>
          <a:prstGeom prst="rect">
            <a:avLst/>
          </a:prstGeom>
        </p:spPr>
      </p:pic>
      <p:pic>
        <p:nvPicPr>
          <p:cNvPr id="1026" name="Picture 2" descr="https://upload.wikimedia.org/wikipedia/commons/thumb/e/e4/Bundesarchiv_Bild_183-R92623%2C_Brest-Litowsk%2C_Waffenstillstandsabkommen.jpg/220px-Bundesarchiv_Bild_183-R92623%2C_Brest-Litowsk%2C_Waffenstillstandsabkommen.jpg">
            <a:hlinkClick r:id="rId3"/>
            <a:extLst>
              <a:ext uri="{FF2B5EF4-FFF2-40B4-BE49-F238E27FC236}">
                <a16:creationId xmlns:a16="http://schemas.microsoft.com/office/drawing/2014/main" id="{1F5A9DBA-CECC-2548-853C-E9D8E8A93A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1004" y="-88138"/>
            <a:ext cx="3118404" cy="2112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800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00543-F7ED-E142-8262-C0B7FAA6342C}"/>
              </a:ext>
            </a:extLst>
          </p:cNvPr>
          <p:cNvSpPr>
            <a:spLocks noGrp="1"/>
          </p:cNvSpPr>
          <p:nvPr>
            <p:ph type="title"/>
          </p:nvPr>
        </p:nvSpPr>
        <p:spPr>
          <a:xfrm>
            <a:off x="2231136" y="147828"/>
            <a:ext cx="7729728" cy="1188720"/>
          </a:xfrm>
        </p:spPr>
        <p:txBody>
          <a:bodyPr/>
          <a:lstStyle/>
          <a:p>
            <a:r>
              <a:rPr lang="en-US" dirty="0"/>
              <a:t>Two Revolutions in Russia: </a:t>
            </a:r>
            <a:br>
              <a:rPr lang="en-US" dirty="0"/>
            </a:br>
            <a:r>
              <a:rPr lang="en-US" dirty="0"/>
              <a:t>1917</a:t>
            </a:r>
          </a:p>
        </p:txBody>
      </p:sp>
      <p:sp>
        <p:nvSpPr>
          <p:cNvPr id="3" name="Content Placeholder 2">
            <a:extLst>
              <a:ext uri="{FF2B5EF4-FFF2-40B4-BE49-F238E27FC236}">
                <a16:creationId xmlns:a16="http://schemas.microsoft.com/office/drawing/2014/main" id="{EF1F0A1E-5DCF-F94D-BE75-26448402565D}"/>
              </a:ext>
            </a:extLst>
          </p:cNvPr>
          <p:cNvSpPr>
            <a:spLocks noGrp="1"/>
          </p:cNvSpPr>
          <p:nvPr>
            <p:ph idx="1"/>
          </p:nvPr>
        </p:nvSpPr>
        <p:spPr>
          <a:xfrm>
            <a:off x="2231136" y="1431036"/>
            <a:ext cx="7729728" cy="3713988"/>
          </a:xfrm>
        </p:spPr>
        <p:txBody>
          <a:bodyPr>
            <a:noAutofit/>
          </a:bodyPr>
          <a:lstStyle/>
          <a:p>
            <a:r>
              <a:rPr lang="en-US" sz="2400" dirty="0"/>
              <a:t>The February Revolution:  This one resulted from the disintegration of the army, increasing misery among most classes at home, distrust in Tsar Nicholas, and the increasing feeling among Russian elites that the regime must change to avoid disaster.  The Tsar was forced to abdicate, and the monarchy ended.  </a:t>
            </a:r>
          </a:p>
          <a:p>
            <a:r>
              <a:rPr lang="en-US" sz="2400" dirty="0"/>
              <a:t>The October Revolution: This one was the Bolshevik Revolution and overthrew the Provisional Government under Kerensky.  The Bolsheviks, or Communists led by Lenin </a:t>
            </a:r>
            <a:r>
              <a:rPr lang="en-US" sz="2400" dirty="0" err="1"/>
              <a:t>assserted</a:t>
            </a:r>
            <a:r>
              <a:rPr lang="en-US" sz="2400" dirty="0"/>
              <a:t> power, but this was precarious until they managed to gain power of the workers and soldiers committee and imprisoned or killed the leadership of the much</a:t>
            </a:r>
            <a:r>
              <a:rPr lang="en-US" sz="2800" dirty="0"/>
              <a:t>.</a:t>
            </a:r>
          </a:p>
        </p:txBody>
      </p:sp>
      <p:pic>
        <p:nvPicPr>
          <p:cNvPr id="4" name="Picture 3">
            <a:extLst>
              <a:ext uri="{FF2B5EF4-FFF2-40B4-BE49-F238E27FC236}">
                <a16:creationId xmlns:a16="http://schemas.microsoft.com/office/drawing/2014/main" id="{84B1B13C-5EEC-5D44-9C70-D3C6CEF9D565}"/>
              </a:ext>
            </a:extLst>
          </p:cNvPr>
          <p:cNvPicPr>
            <a:picLocks noChangeAspect="1"/>
          </p:cNvPicPr>
          <p:nvPr/>
        </p:nvPicPr>
        <p:blipFill>
          <a:blip r:embed="rId4"/>
          <a:stretch>
            <a:fillRect/>
          </a:stretch>
        </p:blipFill>
        <p:spPr>
          <a:xfrm>
            <a:off x="0" y="0"/>
            <a:ext cx="11268992" cy="6338808"/>
          </a:xfrm>
          <a:prstGeom prst="rect">
            <a:avLst/>
          </a:prstGeom>
        </p:spPr>
      </p:pic>
      <p:pic>
        <p:nvPicPr>
          <p:cNvPr id="6" name="Picture 5">
            <a:extLst>
              <a:ext uri="{FF2B5EF4-FFF2-40B4-BE49-F238E27FC236}">
                <a16:creationId xmlns:a16="http://schemas.microsoft.com/office/drawing/2014/main" id="{ACB75D06-50FD-B946-9C85-BC900F962938}"/>
              </a:ext>
            </a:extLst>
          </p:cNvPr>
          <p:cNvPicPr>
            <a:picLocks noChangeAspect="1"/>
          </p:cNvPicPr>
          <p:nvPr/>
        </p:nvPicPr>
        <p:blipFill>
          <a:blip r:embed="rId5"/>
          <a:stretch>
            <a:fillRect/>
          </a:stretch>
        </p:blipFill>
        <p:spPr>
          <a:xfrm>
            <a:off x="9016999" y="1431036"/>
            <a:ext cx="1887730" cy="2505533"/>
          </a:xfrm>
          <a:prstGeom prst="rect">
            <a:avLst/>
          </a:prstGeom>
        </p:spPr>
      </p:pic>
      <p:pic>
        <p:nvPicPr>
          <p:cNvPr id="5" name="Audio 4">
            <a:hlinkClick r:id="" action="ppaction://media"/>
            <a:extLst>
              <a:ext uri="{FF2B5EF4-FFF2-40B4-BE49-F238E27FC236}">
                <a16:creationId xmlns:a16="http://schemas.microsoft.com/office/drawing/2014/main" id="{B1F5FF39-26DC-CC47-97CC-9FBEED0852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14209905"/>
      </p:ext>
    </p:extLst>
  </p:cSld>
  <p:clrMapOvr>
    <a:masterClrMapping/>
  </p:clrMapOvr>
  <mc:AlternateContent xmlns:mc="http://schemas.openxmlformats.org/markup-compatibility/2006" xmlns:p14="http://schemas.microsoft.com/office/powerpoint/2010/main">
    <mc:Choice Requires="p14">
      <p:transition spd="slow" p14:dur="2000" advTm="91806"/>
    </mc:Choice>
    <mc:Fallback xmlns="">
      <p:transition spd="slow" advTm="91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7FB6C048-CBE2-B34E-BEC7-05412F17EAE5}"/>
              </a:ext>
            </a:extLst>
          </p:cNvPr>
          <p:cNvSpPr>
            <a:spLocks noGrp="1" noChangeArrowheads="1"/>
          </p:cNvSpPr>
          <p:nvPr>
            <p:ph type="title"/>
          </p:nvPr>
        </p:nvSpPr>
        <p:spPr>
          <a:xfrm>
            <a:off x="4137102" y="152400"/>
            <a:ext cx="6378498" cy="838200"/>
          </a:xfrm>
        </p:spPr>
        <p:txBody>
          <a:bodyPr/>
          <a:lstStyle/>
          <a:p>
            <a:pPr algn="r" eaLnBrk="1" hangingPunct="1"/>
            <a:r>
              <a:rPr lang="en-US" altLang="en-US">
                <a:solidFill>
                  <a:srgbClr val="DC143B"/>
                </a:solidFill>
              </a:rPr>
              <a:t>Russia and the War</a:t>
            </a:r>
            <a:endParaRPr lang="en-US" altLang="en-US"/>
          </a:p>
        </p:txBody>
      </p:sp>
      <p:sp>
        <p:nvSpPr>
          <p:cNvPr id="9218" name="Rectangle 3">
            <a:extLst>
              <a:ext uri="{FF2B5EF4-FFF2-40B4-BE49-F238E27FC236}">
                <a16:creationId xmlns:a16="http://schemas.microsoft.com/office/drawing/2014/main" id="{D115FEF6-F2D7-454A-A2CD-36DC84DDF345}"/>
              </a:ext>
            </a:extLst>
          </p:cNvPr>
          <p:cNvSpPr>
            <a:spLocks noGrp="1" noChangeArrowheads="1"/>
          </p:cNvSpPr>
          <p:nvPr>
            <p:ph type="body" sz="half" idx="1"/>
          </p:nvPr>
        </p:nvSpPr>
        <p:spPr>
          <a:xfrm>
            <a:off x="723900" y="1570463"/>
            <a:ext cx="3810000" cy="4114800"/>
          </a:xfrm>
        </p:spPr>
        <p:txBody>
          <a:bodyPr>
            <a:normAutofit lnSpcReduction="10000"/>
          </a:bodyPr>
          <a:lstStyle/>
          <a:p>
            <a:pPr eaLnBrk="1" hangingPunct="1"/>
            <a:r>
              <a:rPr lang="en-US" altLang="en-US" sz="2400" dirty="0">
                <a:latin typeface="Andreas Typewriter" pitchFamily="96" charset="0"/>
              </a:rPr>
              <a:t>the Rasputin problem</a:t>
            </a:r>
          </a:p>
          <a:p>
            <a:pPr eaLnBrk="1" hangingPunct="1"/>
            <a:r>
              <a:rPr lang="en-US" altLang="en-US" sz="2400" dirty="0">
                <a:latin typeface="Andreas Typewriter" pitchFamily="96" charset="0"/>
              </a:rPr>
              <a:t>Sept 1915</a:t>
            </a:r>
            <a:r>
              <a:rPr lang="en-US" altLang="en-US" sz="2400" dirty="0">
                <a:latin typeface="Lucida Grande" panose="020B0600040502020204" pitchFamily="34" charset="0"/>
              </a:rPr>
              <a:t>,</a:t>
            </a:r>
            <a:r>
              <a:rPr lang="en-US" altLang="en-US" sz="2400" dirty="0">
                <a:latin typeface="Andreas Typewriter" pitchFamily="96" charset="0"/>
              </a:rPr>
              <a:t> Nicholas appoints himself commander</a:t>
            </a:r>
            <a:r>
              <a:rPr lang="en-US" altLang="en-US" sz="2400" dirty="0">
                <a:latin typeface="Lucida Grande" panose="020B0600040502020204" pitchFamily="34" charset="0"/>
              </a:rPr>
              <a:t>-</a:t>
            </a:r>
            <a:r>
              <a:rPr lang="en-US" altLang="en-US" sz="2400" dirty="0">
                <a:latin typeface="Andreas Typewriter" pitchFamily="96" charset="0"/>
              </a:rPr>
              <a:t>in</a:t>
            </a:r>
            <a:r>
              <a:rPr lang="en-US" altLang="en-US" sz="2400" dirty="0">
                <a:latin typeface="Lucida Grande" panose="020B0600040502020204" pitchFamily="34" charset="0"/>
              </a:rPr>
              <a:t>-</a:t>
            </a:r>
            <a:r>
              <a:rPr lang="en-US" altLang="en-US" sz="2400" dirty="0">
                <a:latin typeface="Andreas Typewriter" pitchFamily="96" charset="0"/>
              </a:rPr>
              <a:t>chief</a:t>
            </a:r>
          </a:p>
          <a:p>
            <a:pPr eaLnBrk="1" hangingPunct="1"/>
            <a:r>
              <a:rPr lang="en-US" altLang="en-US" sz="2400" dirty="0">
                <a:latin typeface="Andreas Typewriter" pitchFamily="96" charset="0"/>
              </a:rPr>
              <a:t>The </a:t>
            </a:r>
            <a:r>
              <a:rPr lang="en-US" altLang="en-US" sz="2400" dirty="0" err="1">
                <a:latin typeface="Andreas Typewriter" pitchFamily="96" charset="0"/>
              </a:rPr>
              <a:t>Brusilov</a:t>
            </a:r>
            <a:r>
              <a:rPr lang="en-US" altLang="en-US" sz="2400" dirty="0">
                <a:latin typeface="Andreas Typewriter" pitchFamily="96" charset="0"/>
              </a:rPr>
              <a:t> Offensive</a:t>
            </a:r>
          </a:p>
          <a:p>
            <a:pPr eaLnBrk="1" hangingPunct="1"/>
            <a:r>
              <a:rPr lang="en-US" altLang="en-US" sz="2400" dirty="0">
                <a:latin typeface="Andreas Typewriter" pitchFamily="96" charset="0"/>
              </a:rPr>
              <a:t>1917</a:t>
            </a:r>
            <a:r>
              <a:rPr lang="en-US" altLang="en-US" sz="2400" dirty="0">
                <a:latin typeface="Lucida Grande" panose="020B0600040502020204" pitchFamily="34" charset="0"/>
              </a:rPr>
              <a:t>,</a:t>
            </a:r>
            <a:r>
              <a:rPr lang="en-US" altLang="en-US" sz="2400" dirty="0">
                <a:latin typeface="Andreas Typewriter" pitchFamily="96" charset="0"/>
              </a:rPr>
              <a:t> Fifteen million men drafted from the countryside as replacements</a:t>
            </a:r>
          </a:p>
          <a:p>
            <a:pPr eaLnBrk="1" hangingPunct="1"/>
            <a:r>
              <a:rPr lang="en-US" altLang="en-US" sz="2400" dirty="0">
                <a:latin typeface="Andreas Typewriter" pitchFamily="96" charset="0"/>
              </a:rPr>
              <a:t>Things fall apart at home</a:t>
            </a:r>
          </a:p>
          <a:p>
            <a:pPr eaLnBrk="1" hangingPunct="1"/>
            <a:endParaRPr lang="en-US" altLang="en-US" sz="2800" dirty="0"/>
          </a:p>
        </p:txBody>
      </p:sp>
      <p:pic>
        <p:nvPicPr>
          <p:cNvPr id="9219" name="Picture 5">
            <a:extLst>
              <a:ext uri="{FF2B5EF4-FFF2-40B4-BE49-F238E27FC236}">
                <a16:creationId xmlns:a16="http://schemas.microsoft.com/office/drawing/2014/main" id="{84AC1A6D-5F32-2B42-98EA-361310264A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1219200"/>
            <a:ext cx="2832100" cy="2870200"/>
          </a:xfrm>
          <a:prstGeom prst="rect">
            <a:avLst/>
          </a:prstGeom>
          <a:noFill/>
          <a:ln>
            <a:noFill/>
          </a:ln>
          <a:effectLst/>
          <a:extLst>
            <a:ext uri="{909E8E84-426E-40DD-AFC4-6F175D3DCCD1}">
              <a14:hiddenFill xmlns:a14="http://schemas.microsoft.com/office/drawing/2010/main">
                <a:solidFill>
                  <a:schemeClr val="accent1">
                    <a:alpha val="29019"/>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0" name="Picture 6">
            <a:extLst>
              <a:ext uri="{FF2B5EF4-FFF2-40B4-BE49-F238E27FC236}">
                <a16:creationId xmlns:a16="http://schemas.microsoft.com/office/drawing/2014/main" id="{390B0E96-1491-0048-A280-24611461B8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810000"/>
            <a:ext cx="2185988" cy="3048000"/>
          </a:xfrm>
          <a:prstGeom prst="rect">
            <a:avLst/>
          </a:prstGeom>
          <a:noFill/>
          <a:ln>
            <a:noFill/>
          </a:ln>
          <a:effectLst/>
          <a:extLst>
            <a:ext uri="{909E8E84-426E-40DD-AFC4-6F175D3DCCD1}">
              <a14:hiddenFill xmlns:a14="http://schemas.microsoft.com/office/drawing/2010/main">
                <a:solidFill>
                  <a:schemeClr val="accent1">
                    <a:alpha val="25098"/>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4AB44C5D-2645-5C45-B9F1-1DF932A6C1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78711875"/>
      </p:ext>
    </p:extLst>
  </p:cSld>
  <p:clrMapOvr>
    <a:masterClrMapping/>
  </p:clrMapOvr>
  <mc:AlternateContent xmlns:mc="http://schemas.openxmlformats.org/markup-compatibility/2006" xmlns:p14="http://schemas.microsoft.com/office/powerpoint/2010/main">
    <mc:Choice Requires="p14">
      <p:transition spd="slow" p14:dur="2000" advTm="200032"/>
    </mc:Choice>
    <mc:Fallback xmlns="">
      <p:transition spd="slow" advTm="200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5382D21-D9DD-8047-AE5A-F375527FD702}"/>
              </a:ext>
            </a:extLst>
          </p:cNvPr>
          <p:cNvSpPr>
            <a:spLocks noGrp="1"/>
          </p:cNvSpPr>
          <p:nvPr>
            <p:ph type="subTitle" idx="1"/>
          </p:nvPr>
        </p:nvSpPr>
        <p:spPr>
          <a:xfrm>
            <a:off x="731520" y="256032"/>
            <a:ext cx="10692384" cy="6205727"/>
          </a:xfrm>
        </p:spPr>
        <p:txBody>
          <a:bodyPr>
            <a:normAutofit lnSpcReduction="10000"/>
          </a:bodyPr>
          <a:lstStyle/>
          <a:p>
            <a:pPr algn="l"/>
            <a:r>
              <a:rPr lang="en-US" dirty="0"/>
              <a:t>Aug. 1915	Tsar Nicholas II leaves the Russian heartland for the wartime front</a:t>
            </a:r>
          </a:p>
          <a:p>
            <a:pPr algn="l"/>
            <a:endParaRPr lang="en-US" dirty="0"/>
          </a:p>
          <a:p>
            <a:pPr algn="l"/>
            <a:r>
              <a:rPr lang="en-US" dirty="0"/>
              <a:t>June/July 1916	The </a:t>
            </a:r>
            <a:r>
              <a:rPr lang="en-US" dirty="0" err="1"/>
              <a:t>Brusilov</a:t>
            </a:r>
            <a:r>
              <a:rPr lang="en-US" dirty="0"/>
              <a:t> Offensive signifies the last major Russian military success of the war</a:t>
            </a:r>
          </a:p>
          <a:p>
            <a:pPr algn="l"/>
            <a:endParaRPr lang="en-US" dirty="0"/>
          </a:p>
          <a:p>
            <a:pPr algn="l"/>
            <a:r>
              <a:rPr lang="en-US" dirty="0"/>
              <a:t>Jan. 1917		The Mensheviks call for nation-wide revolution in Russia</a:t>
            </a:r>
          </a:p>
          <a:p>
            <a:pPr algn="l"/>
            <a:endParaRPr lang="en-US" dirty="0"/>
          </a:p>
          <a:p>
            <a:pPr algn="l"/>
            <a:r>
              <a:rPr lang="en-US" dirty="0"/>
              <a:t>Feb. 23, 1917	The February Revolution begins in Saint Petersburg on International--the Provisional 		Government under Prince Lvov is established as the ruling administrative power in 		the empire</a:t>
            </a:r>
          </a:p>
          <a:p>
            <a:pPr algn="l"/>
            <a:endParaRPr lang="en-US" dirty="0"/>
          </a:p>
          <a:p>
            <a:pPr algn="l"/>
            <a:r>
              <a:rPr lang="en-US" dirty="0"/>
              <a:t>Feb. 27, 1917	The Tsar orders the use of violence to quell civil unrest</a:t>
            </a:r>
          </a:p>
          <a:p>
            <a:pPr algn="l"/>
            <a:endParaRPr lang="en-US" dirty="0"/>
          </a:p>
          <a:p>
            <a:pPr algn="l"/>
            <a:r>
              <a:rPr lang="en-US" dirty="0"/>
              <a:t>Feb. 28, 1917	Soldiers mutiny against the government and the Petrograd Soviet </a:t>
            </a:r>
          </a:p>
          <a:p>
            <a:pPr algn="l"/>
            <a:r>
              <a:rPr lang="en-US" dirty="0"/>
              <a:t>		is formed</a:t>
            </a:r>
          </a:p>
          <a:p>
            <a:pPr algn="l"/>
            <a:endParaRPr lang="en-US" dirty="0"/>
          </a:p>
          <a:p>
            <a:pPr algn="l"/>
            <a:r>
              <a:rPr lang="en-US" dirty="0"/>
              <a:t>March 2, 1917	Tsar Nicholas II abdicates the throne</a:t>
            </a:r>
          </a:p>
        </p:txBody>
      </p:sp>
      <p:pic>
        <p:nvPicPr>
          <p:cNvPr id="5" name="Picture 4">
            <a:extLst>
              <a:ext uri="{FF2B5EF4-FFF2-40B4-BE49-F238E27FC236}">
                <a16:creationId xmlns:a16="http://schemas.microsoft.com/office/drawing/2014/main" id="{3B467AF5-2332-8B4B-AAEE-C207E8E83A9B}"/>
              </a:ext>
            </a:extLst>
          </p:cNvPr>
          <p:cNvPicPr>
            <a:picLocks noChangeAspect="1"/>
          </p:cNvPicPr>
          <p:nvPr/>
        </p:nvPicPr>
        <p:blipFill>
          <a:blip r:embed="rId4"/>
          <a:stretch>
            <a:fillRect/>
          </a:stretch>
        </p:blipFill>
        <p:spPr>
          <a:xfrm>
            <a:off x="9486964" y="3358895"/>
            <a:ext cx="2175078" cy="2886922"/>
          </a:xfrm>
          <a:prstGeom prst="rect">
            <a:avLst/>
          </a:prstGeom>
        </p:spPr>
      </p:pic>
      <p:pic>
        <p:nvPicPr>
          <p:cNvPr id="2" name="Audio 1">
            <a:hlinkClick r:id="" action="ppaction://media"/>
            <a:extLst>
              <a:ext uri="{FF2B5EF4-FFF2-40B4-BE49-F238E27FC236}">
                <a16:creationId xmlns:a16="http://schemas.microsoft.com/office/drawing/2014/main" id="{F3315DA3-E3F0-914C-B57D-9241D7E4AC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0797039"/>
      </p:ext>
    </p:extLst>
  </p:cSld>
  <p:clrMapOvr>
    <a:masterClrMapping/>
  </p:clrMapOvr>
  <mc:AlternateContent xmlns:mc="http://schemas.openxmlformats.org/markup-compatibility/2006" xmlns:p14="http://schemas.microsoft.com/office/powerpoint/2010/main">
    <mc:Choice Requires="p14">
      <p:transition spd="slow" p14:dur="2000" advTm="62832"/>
    </mc:Choice>
    <mc:Fallback xmlns="">
      <p:transition spd="slow" advTm="62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316E30-FCC9-6944-8D1F-241A5DD17B44}"/>
              </a:ext>
            </a:extLst>
          </p:cNvPr>
          <p:cNvSpPr>
            <a:spLocks noGrp="1"/>
          </p:cNvSpPr>
          <p:nvPr>
            <p:ph idx="1"/>
          </p:nvPr>
        </p:nvSpPr>
        <p:spPr>
          <a:xfrm>
            <a:off x="325464" y="356668"/>
            <a:ext cx="11546238" cy="6501332"/>
          </a:xfrm>
        </p:spPr>
        <p:txBody>
          <a:bodyPr>
            <a:normAutofit/>
          </a:bodyPr>
          <a:lstStyle/>
          <a:p>
            <a:r>
              <a:rPr lang="en-US" sz="2400" dirty="0"/>
              <a:t>Apr. 4, 1917	</a:t>
            </a:r>
            <a:r>
              <a:rPr lang="en-US" sz="2400" dirty="0">
                <a:solidFill>
                  <a:schemeClr val="accent3">
                    <a:lumMod val="50000"/>
                  </a:schemeClr>
                </a:solidFill>
              </a:rPr>
              <a:t>Lenin publishes his April Theses condemning the Provisional Government for 		its incapacity to call an end to the "imperialist" war and calls for further 			revolution in Russia</a:t>
            </a:r>
          </a:p>
          <a:p>
            <a:r>
              <a:rPr lang="en-US" sz="2400" dirty="0"/>
              <a:t>June 1917	</a:t>
            </a:r>
            <a:r>
              <a:rPr lang="en-US" sz="2400" dirty="0">
                <a:solidFill>
                  <a:srgbClr val="C00000"/>
                </a:solidFill>
              </a:rPr>
              <a:t>The June Offensive fails, further exacerbating Russian hardship caused by an 		increasingly costly war</a:t>
            </a:r>
          </a:p>
          <a:p>
            <a:r>
              <a:rPr lang="en-US" sz="2400" dirty="0"/>
              <a:t>Aug. 1917	</a:t>
            </a:r>
            <a:r>
              <a:rPr lang="en-US" sz="2400" dirty="0">
                <a:solidFill>
                  <a:srgbClr val="00B050"/>
                </a:solidFill>
              </a:rPr>
              <a:t>General </a:t>
            </a:r>
            <a:r>
              <a:rPr lang="en-US" sz="2400" dirty="0" err="1">
                <a:solidFill>
                  <a:srgbClr val="00B050"/>
                </a:solidFill>
              </a:rPr>
              <a:t>Lavr</a:t>
            </a:r>
            <a:r>
              <a:rPr lang="en-US" sz="2400" dirty="0">
                <a:solidFill>
                  <a:srgbClr val="00B050"/>
                </a:solidFill>
              </a:rPr>
              <a:t> Kornilov attempts to seize control of power from the 			Provisional Government in what is deemed the Kornilov Affair</a:t>
            </a:r>
          </a:p>
          <a:p>
            <a:r>
              <a:rPr lang="en-US" sz="2400" dirty="0"/>
              <a:t>Oct. 24, 1917   </a:t>
            </a:r>
            <a:r>
              <a:rPr lang="en-US" sz="2400" dirty="0">
                <a:solidFill>
                  <a:srgbClr val="002060"/>
                </a:solidFill>
              </a:rPr>
              <a:t>Provisional forces move against the Bolsheviks in Saint Petersburg</a:t>
            </a:r>
          </a:p>
          <a:p>
            <a:r>
              <a:rPr lang="en-US" sz="2400" dirty="0"/>
              <a:t>Oct. 25, 1917   </a:t>
            </a:r>
            <a:r>
              <a:rPr lang="en-US" sz="2400" dirty="0">
                <a:solidFill>
                  <a:schemeClr val="bg1">
                    <a:lumMod val="50000"/>
                  </a:schemeClr>
                </a:solidFill>
              </a:rPr>
              <a:t>Bolshevik revolutionaries storm the Winter Palace and seize control of 			    power from the Provisional Government</a:t>
            </a:r>
          </a:p>
          <a:p>
            <a:r>
              <a:rPr lang="en-US" sz="2400" dirty="0"/>
              <a:t>Mar. 3, 1918	</a:t>
            </a:r>
            <a:r>
              <a:rPr lang="en-US" sz="2400" dirty="0">
                <a:solidFill>
                  <a:srgbClr val="FF0000"/>
                </a:solidFill>
              </a:rPr>
              <a:t>The Treaty of Brest-Litovsk is signed, withdrawing Russia from the First 			World War,  ceding much of the former territory of the Russian Empire</a:t>
            </a:r>
          </a:p>
          <a:p>
            <a:r>
              <a:rPr lang="en-US" sz="2400" dirty="0"/>
              <a:t>Mar. 1918 	</a:t>
            </a:r>
            <a:r>
              <a:rPr lang="en-US" sz="2400" dirty="0">
                <a:solidFill>
                  <a:schemeClr val="tx1"/>
                </a:solidFill>
              </a:rPr>
              <a:t>Russian Civil War rages until the Bolsheviks consolidate power, forming the Union of – Oct. 1922   Soviet Socialist Republics on December 30, 1922</a:t>
            </a:r>
          </a:p>
          <a:p>
            <a:endParaRPr lang="en-US" dirty="0"/>
          </a:p>
        </p:txBody>
      </p:sp>
      <p:pic>
        <p:nvPicPr>
          <p:cNvPr id="2" name="Audio 1">
            <a:hlinkClick r:id="" action="ppaction://media"/>
            <a:extLst>
              <a:ext uri="{FF2B5EF4-FFF2-40B4-BE49-F238E27FC236}">
                <a16:creationId xmlns:a16="http://schemas.microsoft.com/office/drawing/2014/main" id="{8C76663D-6209-584C-8EA6-1020BC2BE4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4656804"/>
      </p:ext>
    </p:extLst>
  </p:cSld>
  <p:clrMapOvr>
    <a:masterClrMapping/>
  </p:clrMapOvr>
  <mc:AlternateContent xmlns:mc="http://schemas.openxmlformats.org/markup-compatibility/2006" xmlns:p14="http://schemas.microsoft.com/office/powerpoint/2010/main">
    <mc:Choice Requires="p14">
      <p:transition spd="slow" p14:dur="2000" advTm="77329"/>
    </mc:Choice>
    <mc:Fallback xmlns="">
      <p:transition spd="slow" advTm="77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a:extLst>
              <a:ext uri="{FF2B5EF4-FFF2-40B4-BE49-F238E27FC236}">
                <a16:creationId xmlns:a16="http://schemas.microsoft.com/office/drawing/2014/main" id="{CD54D3BB-5693-F745-A5CD-868FAD1E3DE0}"/>
              </a:ext>
            </a:extLst>
          </p:cNvPr>
          <p:cNvSpPr>
            <a:spLocks noGrp="1" noChangeArrowheads="1"/>
          </p:cNvSpPr>
          <p:nvPr>
            <p:ph type="title"/>
          </p:nvPr>
        </p:nvSpPr>
        <p:spPr>
          <a:xfrm>
            <a:off x="2057400" y="228600"/>
            <a:ext cx="7772400" cy="1143000"/>
          </a:xfrm>
        </p:spPr>
        <p:txBody>
          <a:bodyPr>
            <a:normAutofit fontScale="90000"/>
          </a:bodyPr>
          <a:lstStyle/>
          <a:p>
            <a:pPr eaLnBrk="1" hangingPunct="1"/>
            <a:r>
              <a:rPr lang="en-US" altLang="en-US">
                <a:solidFill>
                  <a:srgbClr val="DC143B"/>
                </a:solidFill>
                <a:latin typeface="Andreas Typewriter" pitchFamily="96" charset="0"/>
              </a:rPr>
              <a:t>Russian Revolutions 1917</a:t>
            </a:r>
            <a:br>
              <a:rPr lang="en-US" altLang="en-US">
                <a:latin typeface="Andreas Typewriter" pitchFamily="96" charset="0"/>
              </a:rPr>
            </a:br>
            <a:br>
              <a:rPr lang="en-US" altLang="en-US" sz="2000">
                <a:latin typeface="Andreas Typewriter" pitchFamily="96" charset="0"/>
              </a:rPr>
            </a:br>
            <a:r>
              <a:rPr lang="en-US" altLang="en-US" sz="2000">
                <a:latin typeface="Andreas Typewriter" pitchFamily="96" charset="0"/>
                <a:hlinkClick r:id="rId4"/>
              </a:rPr>
              <a:t>See the Wikipedia expanded Bolshevik Rev</a:t>
            </a:r>
            <a:r>
              <a:rPr lang="en-US" altLang="en-US" sz="2000">
                <a:latin typeface="Lucida Grande" panose="020B0600040502020204" pitchFamily="34" charset="0"/>
                <a:hlinkClick r:id="rId4"/>
              </a:rPr>
              <a:t>.</a:t>
            </a:r>
            <a:r>
              <a:rPr lang="en-US" altLang="en-US" sz="2000">
                <a:latin typeface="Andreas Typewriter" pitchFamily="96" charset="0"/>
                <a:hlinkClick r:id="rId4"/>
              </a:rPr>
              <a:t> Chronology</a:t>
            </a:r>
            <a:endParaRPr lang="en-US" altLang="en-US"/>
          </a:p>
        </p:txBody>
      </p:sp>
      <p:sp>
        <p:nvSpPr>
          <p:cNvPr id="10242" name="Rectangle 3">
            <a:extLst>
              <a:ext uri="{FF2B5EF4-FFF2-40B4-BE49-F238E27FC236}">
                <a16:creationId xmlns:a16="http://schemas.microsoft.com/office/drawing/2014/main" id="{DF8AF6B3-7794-6640-A404-EB7D01F13910}"/>
              </a:ext>
            </a:extLst>
          </p:cNvPr>
          <p:cNvSpPr>
            <a:spLocks noGrp="1" noChangeArrowheads="1"/>
          </p:cNvSpPr>
          <p:nvPr>
            <p:ph type="body" sz="half" idx="1"/>
          </p:nvPr>
        </p:nvSpPr>
        <p:spPr>
          <a:xfrm>
            <a:off x="1905000" y="1676400"/>
            <a:ext cx="3810000" cy="4876800"/>
          </a:xfrm>
        </p:spPr>
        <p:txBody>
          <a:bodyPr>
            <a:normAutofit lnSpcReduction="10000"/>
          </a:bodyPr>
          <a:lstStyle/>
          <a:p>
            <a:pPr eaLnBrk="1" hangingPunct="1">
              <a:buFontTx/>
              <a:buNone/>
            </a:pPr>
            <a:r>
              <a:rPr lang="en-US" altLang="en-US" sz="2000">
                <a:latin typeface="Apple Casual" pitchFamily="96" charset="0"/>
              </a:rPr>
              <a:t>Feb Revolution=Lvov Govt.=Const. Rev</a:t>
            </a:r>
          </a:p>
          <a:p>
            <a:pPr eaLnBrk="1" hangingPunct="1">
              <a:buFontTx/>
              <a:buNone/>
            </a:pPr>
            <a:r>
              <a:rPr lang="en-US" altLang="en-US" sz="2000">
                <a:latin typeface="Apple Casual" pitchFamily="96" charset="0"/>
              </a:rPr>
              <a:t>	assembly, press, etc.</a:t>
            </a:r>
          </a:p>
          <a:p>
            <a:pPr eaLnBrk="1" hangingPunct="1">
              <a:buFontTx/>
              <a:buNone/>
            </a:pPr>
            <a:endParaRPr lang="en-US" altLang="en-US" sz="2000">
              <a:latin typeface="Apple Casual" pitchFamily="96" charset="0"/>
            </a:endParaRPr>
          </a:p>
          <a:p>
            <a:pPr eaLnBrk="1" hangingPunct="1">
              <a:buFontTx/>
              <a:buNone/>
            </a:pPr>
            <a:r>
              <a:rPr lang="en-US" altLang="en-US" sz="2000">
                <a:latin typeface="Apple Casual" pitchFamily="96" charset="0"/>
              </a:rPr>
              <a:t>Bolsheviks and other revolutionaries rush back to Russia</a:t>
            </a:r>
          </a:p>
          <a:p>
            <a:pPr eaLnBrk="1" hangingPunct="1">
              <a:buFontTx/>
              <a:buNone/>
            </a:pPr>
            <a:endParaRPr lang="en-US" altLang="en-US" sz="2000">
              <a:latin typeface="Apple Casual" pitchFamily="96" charset="0"/>
            </a:endParaRPr>
          </a:p>
          <a:p>
            <a:pPr eaLnBrk="1" hangingPunct="1">
              <a:buFontTx/>
              <a:buNone/>
            </a:pPr>
            <a:r>
              <a:rPr lang="en-US" altLang="en-US" sz="2000">
                <a:latin typeface="Apple Casual" pitchFamily="96" charset="0"/>
              </a:rPr>
              <a:t>Summer 1917 Bolsheviks call for “Land, Peace, and Bread”</a:t>
            </a:r>
          </a:p>
          <a:p>
            <a:pPr eaLnBrk="1" hangingPunct="1">
              <a:buFontTx/>
              <a:buNone/>
            </a:pPr>
            <a:endParaRPr lang="en-US" altLang="en-US" sz="2000">
              <a:latin typeface="Apple Casual" pitchFamily="96" charset="0"/>
            </a:endParaRPr>
          </a:p>
          <a:p>
            <a:pPr eaLnBrk="1" hangingPunct="1">
              <a:buFontTx/>
              <a:buNone/>
            </a:pPr>
            <a:r>
              <a:rPr lang="en-US" altLang="en-US" sz="2000">
                <a:latin typeface="Apple Casual" pitchFamily="96" charset="0"/>
              </a:rPr>
              <a:t>Summer 1917 Army on the fronts disintegrates</a:t>
            </a:r>
            <a:endParaRPr lang="en-US" altLang="en-US" sz="1600">
              <a:latin typeface="Apple Casual" pitchFamily="96" charset="0"/>
            </a:endParaRPr>
          </a:p>
        </p:txBody>
      </p:sp>
      <p:sp>
        <p:nvSpPr>
          <p:cNvPr id="10243" name="Rectangle 4">
            <a:extLst>
              <a:ext uri="{FF2B5EF4-FFF2-40B4-BE49-F238E27FC236}">
                <a16:creationId xmlns:a16="http://schemas.microsoft.com/office/drawing/2014/main" id="{3195A703-FD72-EB40-A590-52603233E1C7}"/>
              </a:ext>
            </a:extLst>
          </p:cNvPr>
          <p:cNvSpPr>
            <a:spLocks noGrp="1" noChangeArrowheads="1"/>
          </p:cNvSpPr>
          <p:nvPr>
            <p:ph type="body" sz="half" idx="2"/>
          </p:nvPr>
        </p:nvSpPr>
        <p:spPr>
          <a:xfrm>
            <a:off x="5943600" y="1676400"/>
            <a:ext cx="3810000" cy="4800600"/>
          </a:xfrm>
        </p:spPr>
        <p:txBody>
          <a:bodyPr>
            <a:normAutofit lnSpcReduction="10000"/>
          </a:bodyPr>
          <a:lstStyle/>
          <a:p>
            <a:pPr eaLnBrk="1" hangingPunct="1">
              <a:buFontTx/>
              <a:buNone/>
            </a:pPr>
            <a:r>
              <a:rPr lang="en-US" altLang="en-US" sz="2000">
                <a:latin typeface="Apple Casual" pitchFamily="96" charset="0"/>
              </a:rPr>
              <a:t>People’s Councils (Soviets) gain power</a:t>
            </a:r>
          </a:p>
          <a:p>
            <a:pPr eaLnBrk="1" hangingPunct="1">
              <a:buFontTx/>
              <a:buNone/>
            </a:pPr>
            <a:endParaRPr lang="en-US" altLang="en-US" sz="2000">
              <a:latin typeface="Apple Casual" pitchFamily="96" charset="0"/>
            </a:endParaRPr>
          </a:p>
          <a:p>
            <a:pPr eaLnBrk="1" hangingPunct="1">
              <a:buFontTx/>
              <a:buNone/>
            </a:pPr>
            <a:r>
              <a:rPr lang="en-US" altLang="en-US" sz="2000">
                <a:latin typeface="Apple Casual" pitchFamily="96" charset="0"/>
              </a:rPr>
              <a:t>Govt moves coalition center leftward, eventually mostly Menshevik and Social Revolutionary (under Kerensky)</a:t>
            </a:r>
          </a:p>
          <a:p>
            <a:pPr eaLnBrk="1" hangingPunct="1">
              <a:buFontTx/>
              <a:buNone/>
            </a:pPr>
            <a:endParaRPr lang="en-US" altLang="en-US" sz="2000">
              <a:latin typeface="Apple Casual" pitchFamily="96" charset="0"/>
            </a:endParaRPr>
          </a:p>
          <a:p>
            <a:pPr eaLnBrk="1" hangingPunct="1">
              <a:buFontTx/>
              <a:buNone/>
            </a:pPr>
            <a:r>
              <a:rPr lang="en-US" altLang="en-US" sz="2000">
                <a:latin typeface="Apple Casual" pitchFamily="96" charset="0"/>
              </a:rPr>
              <a:t>October Bolsheviks seize power</a:t>
            </a:r>
          </a:p>
          <a:p>
            <a:pPr eaLnBrk="1" hangingPunct="1">
              <a:buFontTx/>
              <a:buNone/>
            </a:pPr>
            <a:endParaRPr lang="en-US" altLang="en-US" sz="2000">
              <a:latin typeface="Apple Casual" pitchFamily="96" charset="0"/>
            </a:endParaRPr>
          </a:p>
          <a:p>
            <a:pPr eaLnBrk="1" hangingPunct="1">
              <a:buFontTx/>
              <a:buNone/>
            </a:pPr>
            <a:r>
              <a:rPr lang="en-US" altLang="en-US" sz="2000">
                <a:latin typeface="Apple Casual" pitchFamily="96" charset="0"/>
              </a:rPr>
              <a:t>Civil War results almost immediately:  Reds vs. the Whites</a:t>
            </a:r>
            <a:endParaRPr lang="en-US" altLang="en-US" sz="1600">
              <a:latin typeface="Apple Casual" pitchFamily="96" charset="0"/>
            </a:endParaRPr>
          </a:p>
          <a:p>
            <a:pPr eaLnBrk="1" hangingPunct="1">
              <a:buFontTx/>
              <a:buNone/>
            </a:pPr>
            <a:endParaRPr lang="en-US" altLang="en-US" sz="1600">
              <a:latin typeface="Apple Casual" pitchFamily="96" charset="0"/>
            </a:endParaRPr>
          </a:p>
          <a:p>
            <a:pPr eaLnBrk="1" hangingPunct="1">
              <a:buFontTx/>
              <a:buNone/>
            </a:pPr>
            <a:endParaRPr lang="en-US" altLang="en-US">
              <a:latin typeface="Apple Casual" pitchFamily="96" charset="0"/>
            </a:endParaRPr>
          </a:p>
          <a:p>
            <a:pPr eaLnBrk="1" hangingPunct="1">
              <a:buFontTx/>
              <a:buNone/>
            </a:pPr>
            <a:endParaRPr lang="en-US" altLang="en-US">
              <a:latin typeface="Apple Casual" pitchFamily="96" charset="0"/>
            </a:endParaRPr>
          </a:p>
        </p:txBody>
      </p:sp>
      <p:pic>
        <p:nvPicPr>
          <p:cNvPr id="2" name="Audio 1">
            <a:hlinkClick r:id="" action="ppaction://media"/>
            <a:extLst>
              <a:ext uri="{FF2B5EF4-FFF2-40B4-BE49-F238E27FC236}">
                <a16:creationId xmlns:a16="http://schemas.microsoft.com/office/drawing/2014/main" id="{E0AC49D3-029E-FE44-9D21-BD1D340377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60077757"/>
      </p:ext>
    </p:extLst>
  </p:cSld>
  <p:clrMapOvr>
    <a:masterClrMapping/>
  </p:clrMapOvr>
  <mc:AlternateContent xmlns:mc="http://schemas.openxmlformats.org/markup-compatibility/2006" xmlns:p14="http://schemas.microsoft.com/office/powerpoint/2010/main">
    <mc:Choice Requires="p14">
      <p:transition spd="slow" p14:dur="2000" advTm="8775"/>
    </mc:Choice>
    <mc:Fallback xmlns="">
      <p:transition spd="slow" advTm="8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2BFF9-606B-A04D-AAE5-CF6BB29D51DB}"/>
              </a:ext>
            </a:extLst>
          </p:cNvPr>
          <p:cNvSpPr>
            <a:spLocks noGrp="1"/>
          </p:cNvSpPr>
          <p:nvPr>
            <p:ph type="title"/>
          </p:nvPr>
        </p:nvSpPr>
        <p:spPr>
          <a:xfrm>
            <a:off x="5269424" y="400294"/>
            <a:ext cx="4675942" cy="2389401"/>
          </a:xfrm>
        </p:spPr>
        <p:txBody>
          <a:bodyPr/>
          <a:lstStyle/>
          <a:p>
            <a:r>
              <a:rPr lang="en-US" dirty="0"/>
              <a:t>Revolutionaries return Home: </a:t>
            </a:r>
            <a:br>
              <a:rPr lang="en-US" dirty="0"/>
            </a:br>
            <a:br>
              <a:rPr lang="en-US" dirty="0"/>
            </a:br>
            <a:r>
              <a:rPr lang="en-US" i="1" dirty="0" err="1"/>
              <a:t>LaND</a:t>
            </a:r>
            <a:r>
              <a:rPr lang="en-US" i="1" dirty="0"/>
              <a:t>, PEACE, AND BREAD</a:t>
            </a:r>
          </a:p>
        </p:txBody>
      </p:sp>
      <p:pic>
        <p:nvPicPr>
          <p:cNvPr id="4" name="Picture 3">
            <a:extLst>
              <a:ext uri="{FF2B5EF4-FFF2-40B4-BE49-F238E27FC236}">
                <a16:creationId xmlns:a16="http://schemas.microsoft.com/office/drawing/2014/main" id="{067D3372-F650-104D-81E9-179D3A503C0E}"/>
              </a:ext>
            </a:extLst>
          </p:cNvPr>
          <p:cNvPicPr>
            <a:picLocks noChangeAspect="1"/>
          </p:cNvPicPr>
          <p:nvPr/>
        </p:nvPicPr>
        <p:blipFill>
          <a:blip r:embed="rId4"/>
          <a:stretch>
            <a:fillRect/>
          </a:stretch>
        </p:blipFill>
        <p:spPr>
          <a:xfrm>
            <a:off x="3890075" y="2981011"/>
            <a:ext cx="8163060" cy="4571314"/>
          </a:xfrm>
          <a:prstGeom prst="rect">
            <a:avLst/>
          </a:prstGeom>
        </p:spPr>
      </p:pic>
      <p:pic>
        <p:nvPicPr>
          <p:cNvPr id="6" name="Picture 5">
            <a:extLst>
              <a:ext uri="{FF2B5EF4-FFF2-40B4-BE49-F238E27FC236}">
                <a16:creationId xmlns:a16="http://schemas.microsoft.com/office/drawing/2014/main" id="{95C5D1CC-FC08-B84C-8A73-73D9B061C453}"/>
              </a:ext>
            </a:extLst>
          </p:cNvPr>
          <p:cNvPicPr>
            <a:picLocks noChangeAspect="1"/>
          </p:cNvPicPr>
          <p:nvPr/>
        </p:nvPicPr>
        <p:blipFill>
          <a:blip r:embed="rId5"/>
          <a:stretch>
            <a:fillRect/>
          </a:stretch>
        </p:blipFill>
        <p:spPr>
          <a:xfrm>
            <a:off x="413503" y="206530"/>
            <a:ext cx="3259595" cy="4429214"/>
          </a:xfrm>
          <a:prstGeom prst="rect">
            <a:avLst/>
          </a:prstGeom>
        </p:spPr>
      </p:pic>
      <p:pic>
        <p:nvPicPr>
          <p:cNvPr id="3" name="Audio 2">
            <a:hlinkClick r:id="" action="ppaction://media"/>
            <a:extLst>
              <a:ext uri="{FF2B5EF4-FFF2-40B4-BE49-F238E27FC236}">
                <a16:creationId xmlns:a16="http://schemas.microsoft.com/office/drawing/2014/main" id="{5C97FBD3-7D19-774E-981E-3B11476FD0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25359296"/>
      </p:ext>
    </p:extLst>
  </p:cSld>
  <p:clrMapOvr>
    <a:masterClrMapping/>
  </p:clrMapOvr>
  <mc:AlternateContent xmlns:mc="http://schemas.openxmlformats.org/markup-compatibility/2006" xmlns:p14="http://schemas.microsoft.com/office/powerpoint/2010/main">
    <mc:Choice Requires="p14">
      <p:transition spd="slow" p14:dur="2000" advTm="80949"/>
    </mc:Choice>
    <mc:Fallback xmlns="">
      <p:transition spd="slow" advTm="80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BB9F-A0FA-274D-9FAA-C0431BBDAA3B}"/>
              </a:ext>
            </a:extLst>
          </p:cNvPr>
          <p:cNvSpPr>
            <a:spLocks noGrp="1"/>
          </p:cNvSpPr>
          <p:nvPr>
            <p:ph type="title"/>
          </p:nvPr>
        </p:nvSpPr>
        <p:spPr>
          <a:xfrm>
            <a:off x="6121830" y="964691"/>
            <a:ext cx="4277533" cy="3452325"/>
          </a:xfrm>
        </p:spPr>
        <p:txBody>
          <a:bodyPr/>
          <a:lstStyle/>
          <a:p>
            <a:r>
              <a:rPr lang="en-US" dirty="0"/>
              <a:t>Petrograd Soviet</a:t>
            </a:r>
          </a:p>
        </p:txBody>
      </p:sp>
      <p:pic>
        <p:nvPicPr>
          <p:cNvPr id="5" name="Picture 4">
            <a:extLst>
              <a:ext uri="{FF2B5EF4-FFF2-40B4-BE49-F238E27FC236}">
                <a16:creationId xmlns:a16="http://schemas.microsoft.com/office/drawing/2014/main" id="{679ECC6A-4B21-AA49-B7E8-BA18F87C76DD}"/>
              </a:ext>
            </a:extLst>
          </p:cNvPr>
          <p:cNvPicPr>
            <a:picLocks noChangeAspect="1"/>
          </p:cNvPicPr>
          <p:nvPr/>
        </p:nvPicPr>
        <p:blipFill>
          <a:blip r:embed="rId4"/>
          <a:stretch>
            <a:fillRect/>
          </a:stretch>
        </p:blipFill>
        <p:spPr>
          <a:xfrm>
            <a:off x="681925" y="328160"/>
            <a:ext cx="4270648" cy="6196626"/>
          </a:xfrm>
          <a:prstGeom prst="rect">
            <a:avLst/>
          </a:prstGeom>
        </p:spPr>
      </p:pic>
      <p:pic>
        <p:nvPicPr>
          <p:cNvPr id="3" name="Audio 2">
            <a:hlinkClick r:id="" action="ppaction://media"/>
            <a:extLst>
              <a:ext uri="{FF2B5EF4-FFF2-40B4-BE49-F238E27FC236}">
                <a16:creationId xmlns:a16="http://schemas.microsoft.com/office/drawing/2014/main" id="{75EAE4F4-59A7-014A-A083-FA7B567499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1937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DFF7D-69BA-C946-8966-F73F9AAE4B31}"/>
              </a:ext>
            </a:extLst>
          </p:cNvPr>
          <p:cNvSpPr>
            <a:spLocks noGrp="1"/>
          </p:cNvSpPr>
          <p:nvPr>
            <p:ph type="title"/>
          </p:nvPr>
        </p:nvSpPr>
        <p:spPr/>
        <p:txBody>
          <a:bodyPr/>
          <a:lstStyle/>
          <a:p>
            <a:r>
              <a:rPr lang="en-US" dirty="0"/>
              <a:t>Bolshevik Seizure of Power</a:t>
            </a:r>
            <a:br>
              <a:rPr lang="en-US" dirty="0"/>
            </a:br>
            <a:r>
              <a:rPr lang="en-US" dirty="0"/>
              <a:t>October Revolution = Nov. 7, 1917</a:t>
            </a:r>
          </a:p>
        </p:txBody>
      </p:sp>
      <p:sp>
        <p:nvSpPr>
          <p:cNvPr id="3" name="Content Placeholder 2">
            <a:extLst>
              <a:ext uri="{FF2B5EF4-FFF2-40B4-BE49-F238E27FC236}">
                <a16:creationId xmlns:a16="http://schemas.microsoft.com/office/drawing/2014/main" id="{3AB6BC9A-F634-2B46-8D35-27053B88A44D}"/>
              </a:ext>
            </a:extLst>
          </p:cNvPr>
          <p:cNvSpPr>
            <a:spLocks noGrp="1"/>
          </p:cNvSpPr>
          <p:nvPr>
            <p:ph idx="1"/>
          </p:nvPr>
        </p:nvSpPr>
        <p:spPr>
          <a:xfrm>
            <a:off x="1999281" y="2557220"/>
            <a:ext cx="8167607" cy="4060556"/>
          </a:xfrm>
        </p:spPr>
        <p:txBody>
          <a:bodyPr/>
          <a:lstStyle/>
          <a:p>
            <a:r>
              <a:rPr lang="en-US" sz="2400" dirty="0"/>
              <a:t>Slogans:  All Power to the Soviets (meaning the councils, including the Petrograd Council)</a:t>
            </a:r>
          </a:p>
          <a:p>
            <a:r>
              <a:rPr lang="en-US" sz="2400" dirty="0"/>
              <a:t>Bolsheviks outmaneuver the Left SRs, the SRs, the Mensheviks, and others, Nov. 1917 to 1919—one-party rule from 1919</a:t>
            </a:r>
          </a:p>
          <a:p>
            <a:r>
              <a:rPr lang="en-US" sz="2400" dirty="0"/>
              <a:t>Creation of the Extraordinary Commission, the </a:t>
            </a:r>
            <a:r>
              <a:rPr lang="en-US" sz="2400" dirty="0" err="1"/>
              <a:t>CheKa</a:t>
            </a:r>
            <a:r>
              <a:rPr lang="en-US" sz="2400" dirty="0"/>
              <a:t>, which enforced Bolshevik supremacy internally</a:t>
            </a:r>
          </a:p>
          <a:p>
            <a:r>
              <a:rPr lang="en-US" sz="2400" dirty="0"/>
              <a:t>With the onset of the Civil War in Feb. 1918, the Bolsheviks take charge of the military campaigns against the Whites, via the creation of the Red Army by Trotsky.</a:t>
            </a:r>
          </a:p>
          <a:p>
            <a:endParaRPr lang="en-US" dirty="0"/>
          </a:p>
          <a:p>
            <a:endParaRPr lang="en-US" dirty="0"/>
          </a:p>
        </p:txBody>
      </p:sp>
    </p:spTree>
    <p:extLst>
      <p:ext uri="{BB962C8B-B14F-4D97-AF65-F5344CB8AC3E}">
        <p14:creationId xmlns:p14="http://schemas.microsoft.com/office/powerpoint/2010/main" val="13313063"/>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docProps/app.xml><?xml version="1.0" encoding="utf-8"?>
<Properties xmlns="http://schemas.openxmlformats.org/officeDocument/2006/extended-properties" xmlns:vt="http://schemas.openxmlformats.org/officeDocument/2006/docPropsVTypes">
  <Template>{9AAE4308-742C-5E4E-9286-CA175BFC7B26}tf10001120</Template>
  <TotalTime>433</TotalTime>
  <Words>753</Words>
  <Application>Microsoft Macintosh PowerPoint</Application>
  <PresentationFormat>Widescreen</PresentationFormat>
  <Paragraphs>63</Paragraphs>
  <Slides>10</Slides>
  <Notes>0</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Andreas Typewriter</vt:lpstr>
      <vt:lpstr>Apple Casual</vt:lpstr>
      <vt:lpstr>Arial</vt:lpstr>
      <vt:lpstr>Baskerville Old Face</vt:lpstr>
      <vt:lpstr>Gill Sans MT</vt:lpstr>
      <vt:lpstr>Lucida Grande</vt:lpstr>
      <vt:lpstr>Parcel</vt:lpstr>
      <vt:lpstr>A Concise View of the Russian Revolutions of 1917</vt:lpstr>
      <vt:lpstr>Two Revolutions in Russia:  1917</vt:lpstr>
      <vt:lpstr>Russia and the War</vt:lpstr>
      <vt:lpstr>PowerPoint Presentation</vt:lpstr>
      <vt:lpstr>PowerPoint Presentation</vt:lpstr>
      <vt:lpstr>Russian Revolutions 1917  See the Wikipedia expanded Bolshevik Rev. Chronology</vt:lpstr>
      <vt:lpstr>Revolutionaries return Home:   LaND, PEACE, AND BREAD</vt:lpstr>
      <vt:lpstr>Petrograd Soviet</vt:lpstr>
      <vt:lpstr>Bolshevik Seizure of Power October Revolution = Nov. 7, 1917</vt:lpstr>
      <vt:lpstr>Treaty of Brest-Litovsk</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Concise View of the Russian Revolutions of 1917</dc:title>
  <dc:creator>Microsoft Office User</dc:creator>
  <cp:lastModifiedBy>Microsoft Office User</cp:lastModifiedBy>
  <cp:revision>15</cp:revision>
  <dcterms:created xsi:type="dcterms:W3CDTF">2020-03-31T21:58:40Z</dcterms:created>
  <dcterms:modified xsi:type="dcterms:W3CDTF">2020-04-20T21:29:14Z</dcterms:modified>
</cp:coreProperties>
</file>