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04" r:id="rId2"/>
    <p:sldId id="257" r:id="rId3"/>
    <p:sldId id="321" r:id="rId4"/>
    <p:sldId id="271" r:id="rId5"/>
    <p:sldId id="318" r:id="rId6"/>
    <p:sldId id="319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0"/>
    <p:restoredTop sz="94626"/>
  </p:normalViewPr>
  <p:slideViewPr>
    <p:cSldViewPr snapToGrid="0" snapToObjects="1">
      <p:cViewPr varScale="1">
        <p:scale>
          <a:sx n="83" d="100"/>
          <a:sy n="83" d="100"/>
        </p:scale>
        <p:origin x="208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67CA5-4E6D-E34D-8588-6968F517C4F1}" type="datetimeFigureOut">
              <a:rPr lang="en-US" smtClean="0"/>
              <a:t>4/19/20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7947B-995C-7042-9AAE-64D741567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6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99177B3-4DE9-994C-B7D7-12E8DD6FA9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D94AE0-C611-A848-994F-6845C25A6CE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BA2C9FFC-806E-024A-A204-71D8FDBA1FB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917ECFD7-6F75-DC4F-8502-B9542FF555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988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E288CD-BFC5-CD41-BD6A-7095FFC8A0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02CBD-65CD-D14E-B124-8C7C5E2BDE2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6A92E158-291E-084D-9D2F-290A7B7329D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1A7001AB-7EBE-BA4C-9E60-CC6D2CB914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352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84B8D90-D8DB-2742-BC35-49520303F8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221855-5955-7B4E-B00B-1826E5C70406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369D732E-BD94-7F4C-9912-620DF472C38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E58BCAC5-4882-A645-BA9E-F9AD28A07F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518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5DD5627-4BD8-AA40-81EB-05001B73E1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BAA1A2-EB09-D54F-AFC3-AEBC4492E5A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57EFBA78-A6DF-7F44-914B-2B48E00E095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27B3709A-258B-D944-BF9D-7754443EA8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69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1D1D38E-DF06-3949-8FA3-C38A36B25A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62FF81-D5AD-D64F-899C-283A9E712301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DCD7B684-0CB3-8043-AAA2-F41AA162882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FF408E11-4115-5644-AA7E-BFED961D74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90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9B1C7BE-8A65-0646-A0ED-E5AD3AB255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BA76E8-A210-3240-B31D-1D0D46447BE8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21CA3802-6779-3943-BE9E-A1F5C898EEC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CEA67631-07E2-0042-88A1-58536E9E10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423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01749-063A-A449-97C6-64B71732A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8ED7FF-F99F-3B40-9461-F2EDD1F88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1F345-DF44-CD4B-80B3-CF380589E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5903-847A-9545-BB36-8464F80A131F}" type="datetimeFigureOut">
              <a:rPr lang="en-US" smtClean="0"/>
              <a:t>4/19/20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5E38C-04AE-8249-8E9F-5CF1DF761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3A6F5-C48B-6248-9129-6881F3CF6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F704-04D7-2A47-8590-69EE0C8A6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3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8AFFA-8539-3943-B895-17C9E116E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803AA6-CBF0-5540-B24E-7C5255CA5D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50185-4673-174E-B08A-C2C22E3A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5903-847A-9545-BB36-8464F80A131F}" type="datetimeFigureOut">
              <a:rPr lang="en-US" smtClean="0"/>
              <a:t>4/19/20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111ED-BA0A-C74A-9DE8-8CBCC3371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32532-D080-6648-89E7-34203003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F704-04D7-2A47-8590-69EE0C8A6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0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16B78C-9113-184F-8897-2582D3056B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94B23E-88E7-D74A-BFAC-48E46AD40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0EA56-A07B-E04A-A239-57C882A3B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5903-847A-9545-BB36-8464F80A131F}" type="datetimeFigureOut">
              <a:rPr lang="en-US" smtClean="0"/>
              <a:t>4/19/20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6B8BA-DC07-834D-B570-1E61D0F61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B19E6-BD80-9C42-8CCB-79E019F63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F704-04D7-2A47-8590-69EE0C8A6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48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C175B-4E85-0841-8DB7-633346F83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3811D-A46B-E744-99E8-12FC6C9E1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84791-E2BA-C54D-B137-AFB685C89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5903-847A-9545-BB36-8464F80A131F}" type="datetimeFigureOut">
              <a:rPr lang="en-US" smtClean="0"/>
              <a:t>4/19/20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5B6AC-5F94-6146-8B31-714B6D779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AD585-F32D-784A-B637-B732A17BE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F704-04D7-2A47-8590-69EE0C8A6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2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D9D60-1917-3F41-8DDF-813C67F11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AF468-57F9-6B42-A1CF-A2A4BC101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A3DCA-B944-BC48-A2E4-8BD1CB16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5903-847A-9545-BB36-8464F80A131F}" type="datetimeFigureOut">
              <a:rPr lang="en-US" smtClean="0"/>
              <a:t>4/19/20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1E013-1576-DA4F-B2B1-88DBB6F8B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60255-7073-FE46-9823-0A212DF09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F704-04D7-2A47-8590-69EE0C8A6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3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91CAD-A979-B64F-B9CA-74B9A4035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2588F-18DD-0D42-9297-B50FDFD17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37A87-02E3-BF4F-8D19-48FAD9A78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6D66AA-4506-1F47-B0D6-C118C98D9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5903-847A-9545-BB36-8464F80A131F}" type="datetimeFigureOut">
              <a:rPr lang="en-US" smtClean="0"/>
              <a:t>4/19/20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084CD-83DB-4D43-91CD-312D2BC9B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97A4F6-0C8E-6A41-A41E-3FC19D33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F704-04D7-2A47-8590-69EE0C8A6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54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8B57-3CC3-7143-88D7-006E97A16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372FF-AFC3-1C4F-A3C9-5D35B7763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7F3798-1B50-8B41-AEAC-A4866739B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DBF028-BB0E-2543-9325-67D4CB2126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CF48BD-AE65-0746-86FB-EC0D0228EF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53CD1E-BEA0-CB47-9A29-4D54BF634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5903-847A-9545-BB36-8464F80A131F}" type="datetimeFigureOut">
              <a:rPr lang="en-US" smtClean="0"/>
              <a:t>4/19/20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B5F962-E31F-514C-8991-4691C53B2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209FFA-4DF5-2E4F-A559-E5F9DEA10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F704-04D7-2A47-8590-69EE0C8A6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65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7652C-B551-0047-804A-D817504CA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27EE06-CE78-0945-92E0-9C907CC48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5903-847A-9545-BB36-8464F80A131F}" type="datetimeFigureOut">
              <a:rPr lang="en-US" smtClean="0"/>
              <a:t>4/19/20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09619B-B6ED-9841-9D83-0A4328AED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3EC193-E07A-C04B-BB8B-C429B3308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F704-04D7-2A47-8590-69EE0C8A6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0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459FA9-EDFA-5D44-A432-D523232E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5903-847A-9545-BB36-8464F80A131F}" type="datetimeFigureOut">
              <a:rPr lang="en-US" smtClean="0"/>
              <a:t>4/19/20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D10845-72C9-A94D-8E5A-ED67208EF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C413C-EC65-9949-BE72-0ADB8ADED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F704-04D7-2A47-8590-69EE0C8A6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92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DC967-1C5B-C64B-AF77-943C0DF0B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66706-0347-274B-9340-5445FB62C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5CAE22-6F44-1A4C-B6D2-3F0A7D4AB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92A50-6973-FF46-AA65-588F75814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5903-847A-9545-BB36-8464F80A131F}" type="datetimeFigureOut">
              <a:rPr lang="en-US" smtClean="0"/>
              <a:t>4/19/20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F188E1-4507-984D-9DE2-949346A7F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FED464-E9A1-5347-AFDA-2F508C6B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F704-04D7-2A47-8590-69EE0C8A6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67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57AB3-3FF7-FE45-9E60-852CD8AFB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4D8DB3-52B2-A745-AD04-A120EF00CC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E06EDD-7D27-0B41-B30E-4F4DFDD6C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C8AF4-4D2E-904D-BEB2-88D0841EF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5903-847A-9545-BB36-8464F80A131F}" type="datetimeFigureOut">
              <a:rPr lang="en-US" smtClean="0"/>
              <a:t>4/19/20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3C9E3-9894-A34C-9F98-8CFC82B4B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CAEF28-2F77-3447-9273-26FD45273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F704-04D7-2A47-8590-69EE0C8A6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7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967AD0-5C82-9F4E-B1E7-BA501B6CF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05BC3-E69D-A945-9D14-327E4321A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0FE96-F6BF-3C4F-99FF-720344EC46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D5903-847A-9545-BB36-8464F80A131F}" type="datetimeFigureOut">
              <a:rPr lang="en-US" smtClean="0"/>
              <a:t>4/19/20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51806-C2D3-AA4E-A445-D82F9381E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6CE3F-C334-B042-8FA8-7E3CB0185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AF704-04D7-2A47-8590-69EE0C8A6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8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320C4A07-843E-B84C-AFAF-3D1D160776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28956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solidFill>
                  <a:srgbClr val="DF1732"/>
                </a:solidFill>
                <a:latin typeface="Chalkduster" panose="03050602040202020205" pitchFamily="66" charset="77"/>
              </a:rPr>
              <a:t>The Far East</a:t>
            </a:r>
            <a:r>
              <a:rPr lang="en-US" altLang="en-US" sz="6000" dirty="0"/>
              <a:t>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7167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>
            <a:extLst>
              <a:ext uri="{FF2B5EF4-FFF2-40B4-BE49-F238E27FC236}">
                <a16:creationId xmlns:a16="http://schemas.microsoft.com/office/drawing/2014/main" id="{F09148DA-2D65-0743-A2F7-D02169BD9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0976" y="136310"/>
            <a:ext cx="255722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000" dirty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nard MT Condensed" panose="02050806060905020404" pitchFamily="18" charset="77"/>
              </a:rPr>
              <a:t>The Coming of World War II in the Far East</a:t>
            </a:r>
            <a:endParaRPr lang="en-US" altLang="en-US" sz="4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en-US" sz="1200" dirty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 </a:t>
            </a:r>
          </a:p>
          <a:p>
            <a:pPr algn="ctr"/>
            <a:r>
              <a:rPr lang="en-US" altLang="en-US" sz="1200" dirty="0">
                <a:solidFill>
                  <a:srgbClr val="CA0000"/>
                </a:solidFill>
                <a:latin typeface="Times New Roman" panose="02020603050405020304" pitchFamily="18" charset="0"/>
              </a:rPr>
              <a:t> </a:t>
            </a:r>
          </a:p>
          <a:p>
            <a:pPr algn="ctr"/>
            <a:r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  <a:p>
            <a:pPr algn="ctr"/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B1A0A8-4EAF-F347-B659-6E15A3D04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85" y="-1"/>
            <a:ext cx="8679051" cy="680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7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2B8A2-6CB7-724F-9C40-752BBF2F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706" y="118098"/>
            <a:ext cx="10515600" cy="1325563"/>
          </a:xfrm>
        </p:spPr>
        <p:txBody>
          <a:bodyPr/>
          <a:lstStyle/>
          <a:p>
            <a:r>
              <a:rPr lang="en-US" dirty="0"/>
              <a:t>Japan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F5141-9C8D-504E-BB18-64A9EF33C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041" y="1443661"/>
            <a:ext cx="7495572" cy="5003438"/>
          </a:xfrm>
        </p:spPr>
        <p:txBody>
          <a:bodyPr>
            <a:normAutofit fontScale="92500"/>
          </a:bodyPr>
          <a:lstStyle/>
          <a:p>
            <a:r>
              <a:rPr lang="en-US" dirty="0"/>
              <a:t>Japan fought in World War I on the side of the Allies</a:t>
            </a:r>
          </a:p>
          <a:p>
            <a:r>
              <a:rPr lang="en-US" dirty="0"/>
              <a:t>Postwar, the politics of the country aimed increasingly at expanding in China and the Pacific</a:t>
            </a:r>
          </a:p>
          <a:p>
            <a:r>
              <a:rPr lang="en-US" dirty="0"/>
              <a:t>Bellicose politicians, generals, and admirals called the new empire The Greater East Asian Co-Prosperity Sphere</a:t>
            </a:r>
          </a:p>
          <a:p>
            <a:r>
              <a:rPr lang="en-US" dirty="0"/>
              <a:t>In 1931, Japan invaded northwest China, called Manchuria, and attached it to the empire, calling it Manchukuo</a:t>
            </a:r>
          </a:p>
          <a:p>
            <a:r>
              <a:rPr lang="en-US" dirty="0"/>
              <a:t>This and other conquests brought Japan to the borders of the Soviet Union, in addition to taking a part of China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CA3455-7069-C84B-A3E0-CD23E6387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459" y="440360"/>
            <a:ext cx="3770614" cy="2978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438EB9-34EB-FC42-8E83-F1EB4BBDBC39}"/>
              </a:ext>
            </a:extLst>
          </p:cNvPr>
          <p:cNvSpPr txBox="1"/>
          <p:nvPr/>
        </p:nvSpPr>
        <p:spPr>
          <a:xfrm>
            <a:off x="7674015" y="3440361"/>
            <a:ext cx="4425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Japanese troops entering a city in Manchuria, 1931</a:t>
            </a:r>
          </a:p>
        </p:txBody>
      </p:sp>
    </p:spTree>
    <p:extLst>
      <p:ext uri="{BB962C8B-B14F-4D97-AF65-F5344CB8AC3E}">
        <p14:creationId xmlns:p14="http://schemas.microsoft.com/office/powerpoint/2010/main" val="3793812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>
            <a:extLst>
              <a:ext uri="{FF2B5EF4-FFF2-40B4-BE49-F238E27FC236}">
                <a16:creationId xmlns:a16="http://schemas.microsoft.com/office/drawing/2014/main" id="{C590BC88-A8F5-4B4F-8A59-A813F03BB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138896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algn="r" eaLnBrk="1" hangingPunct="1"/>
            <a:r>
              <a:rPr lang="en-US" altLang="en-US" sz="3200" b="1" dirty="0">
                <a:solidFill>
                  <a:srgbClr val="B9264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dale Mono" panose="020B0509000000000004" pitchFamily="49" charset="0"/>
              </a:rPr>
              <a:t>FDR--Naval and Economic Pressure on Japan</a:t>
            </a:r>
            <a:endParaRPr lang="en-US" altLang="en-US" dirty="0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D54FCC48-3AFD-8D4C-BC16-979F546D9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29" y="865207"/>
            <a:ext cx="6324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chemeClr val="accent2"/>
                </a:solidFill>
                <a:latin typeface="Andale Mono" panose="020B0509000000000004" pitchFamily="49" charset="0"/>
              </a:rPr>
              <a:t>1935 on the eve of the naval disarmament conference</a:t>
            </a:r>
          </a:p>
          <a:p>
            <a:pPr eaLnBrk="1" hangingPunct="1"/>
            <a:r>
              <a:rPr lang="en-US" altLang="en-US" sz="1800" b="1" dirty="0">
                <a:solidFill>
                  <a:schemeClr val="accent2"/>
                </a:solidFill>
                <a:latin typeface="Andale Mono" panose="020B0509000000000004" pitchFamily="49" charset="0"/>
              </a:rPr>
              <a:t>1937 FDR contemplates a blockade of Japan in light of renewed Japanese hostilities with China</a:t>
            </a:r>
          </a:p>
          <a:p>
            <a:pPr eaLnBrk="1" hangingPunct="1"/>
            <a:r>
              <a:rPr lang="en-US" altLang="en-US" sz="1800" b="1" dirty="0">
                <a:solidFill>
                  <a:schemeClr val="accent2"/>
                </a:solidFill>
                <a:latin typeface="Andale Mono" panose="020B0509000000000004" pitchFamily="49" charset="0"/>
              </a:rPr>
              <a:t>1938  New joint Army-Navy plan adopted in the case Japan should attack without warning </a:t>
            </a:r>
            <a:endParaRPr lang="en-US" altLang="en-US" sz="1800" dirty="0"/>
          </a:p>
          <a:p>
            <a:pPr eaLnBrk="1" hangingPunct="1"/>
            <a:r>
              <a:rPr lang="en-US" altLang="en-US" sz="1800" dirty="0">
                <a:solidFill>
                  <a:schemeClr val="accent2"/>
                </a:solidFill>
                <a:latin typeface="Andale Mono" panose="020B0509000000000004" pitchFamily="49" charset="0"/>
              </a:rPr>
              <a:t>Multiple movements of fleet elements to Far East 1939.  Whole fleet base moved to Pearl Harbor, October 1939(British are urging that the Fleet base itself in Singapore)</a:t>
            </a:r>
          </a:p>
          <a:p>
            <a:pPr eaLnBrk="1" hangingPunct="1"/>
            <a:r>
              <a:rPr lang="en-US" altLang="en-US" sz="1800" dirty="0">
                <a:solidFill>
                  <a:schemeClr val="accent2"/>
                </a:solidFill>
                <a:latin typeface="Andale Mono" panose="020B0509000000000004" pitchFamily="49" charset="0"/>
              </a:rPr>
              <a:t>The War Plans Division:  Victory Plan...  for Europe</a:t>
            </a:r>
          </a:p>
          <a:p>
            <a:pPr eaLnBrk="1" hangingPunct="1"/>
            <a:r>
              <a:rPr lang="en-US" altLang="en-US" sz="1800" dirty="0">
                <a:solidFill>
                  <a:schemeClr val="accent2"/>
                </a:solidFill>
                <a:latin typeface="Andale Mono" panose="020B0509000000000004" pitchFamily="49" charset="0"/>
              </a:rPr>
              <a:t>Eventually, the US sends missions to tempt the Japanese, freezes Japanese assets, etc.</a:t>
            </a:r>
            <a:endParaRPr lang="en-US" altLang="en-US" sz="2400" dirty="0"/>
          </a:p>
          <a:p>
            <a:pPr eaLnBrk="1" hangingPunct="1">
              <a:buFontTx/>
              <a:buNone/>
            </a:pPr>
            <a:endParaRPr lang="en-US" altLang="en-US" sz="2400" dirty="0"/>
          </a:p>
        </p:txBody>
      </p:sp>
      <p:pic>
        <p:nvPicPr>
          <p:cNvPr id="17416" name="Picture 8">
            <a:extLst>
              <a:ext uri="{FF2B5EF4-FFF2-40B4-BE49-F238E27FC236}">
                <a16:creationId xmlns:a16="http://schemas.microsoft.com/office/drawing/2014/main" id="{6657E750-3615-1A49-AAA0-636F51978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614" y="2521351"/>
            <a:ext cx="2362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276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154D69E2-A946-2247-BDDA-4E8AA5628B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4495800"/>
            <a:ext cx="8305800" cy="1600200"/>
          </a:xfrm>
        </p:spPr>
        <p:txBody>
          <a:bodyPr/>
          <a:lstStyle/>
          <a:p>
            <a:pPr algn="r"/>
            <a:r>
              <a:rPr lang="en-US" altLang="en-US" sz="3600" dirty="0">
                <a:solidFill>
                  <a:srgbClr val="F68919"/>
                </a:solidFill>
                <a:latin typeface="Abadi MT Condensed Extra Bold" panose="020B0306030101010103" pitchFamily="34" charset="77"/>
              </a:rPr>
              <a:t>World War II Starts Early for Japan and China</a:t>
            </a:r>
            <a:endParaRPr lang="en-US" altLang="en-US" sz="3600" dirty="0">
              <a:latin typeface="Abadi MT Condensed Extra Bold" panose="020B0306030101010103" pitchFamily="34" charset="77"/>
            </a:endParaRP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864836F6-A6AD-6240-8079-23E5188FCD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5993" y="533400"/>
            <a:ext cx="4419600" cy="42672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altLang="en-US" sz="2400" dirty="0">
                <a:latin typeface="Abadi MT Condensed Extra Bold" panose="020B0306030101010103" pitchFamily="34" charset="77"/>
              </a:rPr>
              <a:t>	1937--Marco Polo Bridge Incident  leads to Japanese invasion of China.</a:t>
            </a:r>
          </a:p>
          <a:p>
            <a:pPr>
              <a:buFontTx/>
              <a:buNone/>
            </a:pPr>
            <a:br>
              <a:rPr lang="en-US" altLang="en-US" sz="2400" dirty="0">
                <a:latin typeface="Abadi MT Condensed Extra Bold" panose="020B0306030101010103" pitchFamily="34" charset="77"/>
              </a:rPr>
            </a:br>
            <a:r>
              <a:rPr lang="en-US" altLang="en-US" sz="2400" dirty="0">
                <a:latin typeface="Abadi MT Condensed Extra Bold" panose="020B0306030101010103" pitchFamily="34" charset="77"/>
              </a:rPr>
              <a:t>Dec. 1937--"Rape of Nanjing"--350,009 Chinese killed, 100,000 women raped.</a:t>
            </a:r>
          </a:p>
          <a:p>
            <a:pPr>
              <a:buFontTx/>
              <a:buNone/>
            </a:pPr>
            <a:br>
              <a:rPr lang="en-US" altLang="en-US" sz="2400" dirty="0">
                <a:latin typeface="Abadi MT Condensed Extra Bold" panose="020B0306030101010103" pitchFamily="34" charset="77"/>
              </a:rPr>
            </a:br>
            <a:r>
              <a:rPr lang="en-US" altLang="en-US" sz="2400" dirty="0">
                <a:latin typeface="Abadi MT Condensed Extra Bold" panose="020B0306030101010103" pitchFamily="34" charset="77"/>
              </a:rPr>
              <a:t>Dec. 1937--Japan sinks the USS </a:t>
            </a:r>
            <a:r>
              <a:rPr lang="en-US" altLang="en-US" sz="2400" i="1" dirty="0">
                <a:latin typeface="Abadi MT Condensed Extra Bold" panose="020B0306030101010103" pitchFamily="34" charset="77"/>
              </a:rPr>
              <a:t>Panay</a:t>
            </a:r>
            <a:r>
              <a:rPr lang="en-US" altLang="en-US" sz="2400" dirty="0">
                <a:latin typeface="Abadi MT Condensed Extra Bold" panose="020B0306030101010103" pitchFamily="34" charset="77"/>
              </a:rPr>
              <a:t> and three Standard Oil Tankers off of Nanjing.</a:t>
            </a:r>
          </a:p>
          <a:p>
            <a:pPr>
              <a:buFontTx/>
              <a:buNone/>
            </a:pPr>
            <a:br>
              <a:rPr lang="en-US" altLang="en-US" sz="2400" dirty="0">
                <a:latin typeface="Abadi MT Condensed Extra Bold" panose="020B0306030101010103" pitchFamily="34" charset="77"/>
              </a:rPr>
            </a:br>
            <a:r>
              <a:rPr lang="en-US" altLang="en-US" sz="2400" dirty="0">
                <a:latin typeface="Abadi MT Condensed Extra Bold" panose="020B0306030101010103" pitchFamily="34" charset="77"/>
              </a:rPr>
              <a:t>Nov 1938--Japan captures Canton.</a:t>
            </a:r>
            <a:br>
              <a:rPr lang="en-US" altLang="en-US" sz="2400" dirty="0">
                <a:latin typeface="Abadi MT Condensed Extra Bold" panose="020B0306030101010103" pitchFamily="34" charset="77"/>
              </a:rPr>
            </a:br>
            <a:endParaRPr lang="en-US" altLang="en-US" sz="2400" dirty="0">
              <a:latin typeface="Abadi MT Condensed Extra Bold" panose="020B0306030101010103" pitchFamily="34" charset="77"/>
            </a:endParaRPr>
          </a:p>
        </p:txBody>
      </p:sp>
      <p:pic>
        <p:nvPicPr>
          <p:cNvPr id="67588" name="Picture 4">
            <a:extLst>
              <a:ext uri="{FF2B5EF4-FFF2-40B4-BE49-F238E27FC236}">
                <a16:creationId xmlns:a16="http://schemas.microsoft.com/office/drawing/2014/main" id="{D769E7F5-254A-914D-B2F2-0EC2CE4F2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274" y="533400"/>
            <a:ext cx="430639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14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148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3234A9D-042F-3A4A-8F87-00505AF387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05800" y="228600"/>
            <a:ext cx="2133600" cy="3124200"/>
          </a:xfrm>
        </p:spPr>
        <p:txBody>
          <a:bodyPr/>
          <a:lstStyle/>
          <a:p>
            <a:pPr algn="r"/>
            <a:r>
              <a:rPr lang="en-US" altLang="en-US" sz="3600" b="1">
                <a:solidFill>
                  <a:srgbClr val="DF1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dale Mono" panose="020B0509000000000004" pitchFamily="49" charset="0"/>
              </a:rPr>
              <a:t>Japan </a:t>
            </a:r>
            <a:br>
              <a:rPr lang="en-US" altLang="en-US" sz="3600" b="1">
                <a:solidFill>
                  <a:srgbClr val="DF1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dale Mono" panose="020B0509000000000004" pitchFamily="49" charset="0"/>
              </a:rPr>
            </a:br>
            <a:r>
              <a:rPr lang="en-US" altLang="en-US" sz="3600" b="1">
                <a:solidFill>
                  <a:srgbClr val="DF1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dale Mono" panose="020B0509000000000004" pitchFamily="49" charset="0"/>
              </a:rPr>
              <a:t>in China, 1941</a:t>
            </a:r>
            <a:endParaRPr lang="en-US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AB4A2CC-51D8-394A-8FD2-BFA20C482F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221" name="Picture 5" descr="asia_1941_japanese">
            <a:extLst>
              <a:ext uri="{FF2B5EF4-FFF2-40B4-BE49-F238E27FC236}">
                <a16:creationId xmlns:a16="http://schemas.microsoft.com/office/drawing/2014/main" id="{9AA912C6-1936-C045-BDC0-1EDB4B113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6835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729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44B9C47-7ABB-2E45-9E80-078C46433F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43400" y="0"/>
            <a:ext cx="6705600" cy="2819400"/>
          </a:xfrm>
        </p:spPr>
        <p:txBody>
          <a:bodyPr/>
          <a:lstStyle/>
          <a:p>
            <a:r>
              <a:rPr lang="en-US" altLang="en-US" sz="2800" b="1">
                <a:solidFill>
                  <a:srgbClr val="DF1732"/>
                </a:solidFill>
                <a:latin typeface="Andale Mono" panose="020B0509000000000004" pitchFamily="49" charset="0"/>
              </a:rPr>
              <a:t>Soviet-Japanese Border conflict, 1939</a:t>
            </a:r>
            <a:endParaRPr lang="en-US" alt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308A4B3-DCF3-AD40-AF29-0522ACE6B9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3429000"/>
            <a:ext cx="3657600" cy="5638800"/>
          </a:xfrm>
        </p:spPr>
        <p:txBody>
          <a:bodyPr/>
          <a:lstStyle/>
          <a:p>
            <a:r>
              <a:rPr lang="en-US" altLang="en-US" dirty="0">
                <a:solidFill>
                  <a:schemeClr val="hlink"/>
                </a:solidFill>
              </a:rPr>
              <a:t>from the </a:t>
            </a:r>
            <a:r>
              <a:rPr lang="en-US" altLang="en-US" dirty="0" err="1">
                <a:solidFill>
                  <a:schemeClr val="hlink"/>
                </a:solidFill>
              </a:rPr>
              <a:t>Nomonhan</a:t>
            </a:r>
            <a:r>
              <a:rPr lang="en-US" altLang="en-US" dirty="0">
                <a:solidFill>
                  <a:schemeClr val="hlink"/>
                </a:solidFill>
              </a:rPr>
              <a:t> Incident, May 39</a:t>
            </a:r>
          </a:p>
          <a:p>
            <a:pPr marL="0" indent="0">
              <a:buNone/>
            </a:pPr>
            <a:endParaRPr lang="en-US" altLang="en-US" dirty="0">
              <a:solidFill>
                <a:schemeClr val="hlink"/>
              </a:solidFill>
            </a:endParaRPr>
          </a:p>
          <a:p>
            <a:r>
              <a:rPr lang="en-US" altLang="en-US" dirty="0">
                <a:solidFill>
                  <a:schemeClr val="hlink"/>
                </a:solidFill>
              </a:rPr>
              <a:t>to </a:t>
            </a:r>
            <a:r>
              <a:rPr lang="en-US" altLang="en-US" dirty="0" err="1">
                <a:solidFill>
                  <a:schemeClr val="hlink"/>
                </a:solidFill>
              </a:rPr>
              <a:t>Khalkhin</a:t>
            </a:r>
            <a:r>
              <a:rPr lang="en-US" altLang="en-US" dirty="0">
                <a:solidFill>
                  <a:schemeClr val="hlink"/>
                </a:solidFill>
              </a:rPr>
              <a:t> Gol, Aug. 39</a:t>
            </a:r>
            <a:endParaRPr lang="en-US" altLang="en-US" dirty="0"/>
          </a:p>
        </p:txBody>
      </p:sp>
      <p:pic>
        <p:nvPicPr>
          <p:cNvPr id="13316" name="Picture 4" descr="Battle_of_Khalkhin_Gol-Mongolian_cavalry">
            <a:extLst>
              <a:ext uri="{FF2B5EF4-FFF2-40B4-BE49-F238E27FC236}">
                <a16:creationId xmlns:a16="http://schemas.microsoft.com/office/drawing/2014/main" id="{AAFA55F0-EBD9-7946-BA00-D9241C951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91" y="90668"/>
            <a:ext cx="3937965" cy="295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>
            <a:extLst>
              <a:ext uri="{FF2B5EF4-FFF2-40B4-BE49-F238E27FC236}">
                <a16:creationId xmlns:a16="http://schemas.microsoft.com/office/drawing/2014/main" id="{88AF79FF-C65D-8148-9EEF-673DAFE4B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815" y="1879572"/>
            <a:ext cx="5737185" cy="4699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735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318</Words>
  <Application>Microsoft Macintosh PowerPoint</Application>
  <PresentationFormat>Widescreen</PresentationFormat>
  <Paragraphs>35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ヒラギノ角ゴ Pro W3</vt:lpstr>
      <vt:lpstr>Abadi MT Condensed Extra Bold</vt:lpstr>
      <vt:lpstr>Andale Mono</vt:lpstr>
      <vt:lpstr>Arial</vt:lpstr>
      <vt:lpstr>Bernard MT Condensed</vt:lpstr>
      <vt:lpstr>Calibri</vt:lpstr>
      <vt:lpstr>Calibri Light</vt:lpstr>
      <vt:lpstr>Chalkduster</vt:lpstr>
      <vt:lpstr>Times New Roman</vt:lpstr>
      <vt:lpstr>Office Theme</vt:lpstr>
      <vt:lpstr>The Far East </vt:lpstr>
      <vt:lpstr>PowerPoint Presentation</vt:lpstr>
      <vt:lpstr>Japan</vt:lpstr>
      <vt:lpstr>PowerPoint Presentation</vt:lpstr>
      <vt:lpstr>World War II Starts Early for Japan and China</vt:lpstr>
      <vt:lpstr>Japan  in China, 1941</vt:lpstr>
      <vt:lpstr>Soviet-Japanese Border conflict, 1939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</cp:revision>
  <dcterms:created xsi:type="dcterms:W3CDTF">2020-04-19T19:47:40Z</dcterms:created>
  <dcterms:modified xsi:type="dcterms:W3CDTF">2020-04-20T02:27:50Z</dcterms:modified>
</cp:coreProperties>
</file>