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55" r:id="rId2"/>
    <p:sldId id="256" r:id="rId3"/>
    <p:sldId id="324"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8"/>
    <p:restoredTop sz="94626"/>
  </p:normalViewPr>
  <p:slideViewPr>
    <p:cSldViewPr snapToGrid="0" snapToObjects="1">
      <p:cViewPr varScale="1">
        <p:scale>
          <a:sx n="111" d="100"/>
          <a:sy n="111" d="100"/>
        </p:scale>
        <p:origin x="352"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22FC-AF38-9C4F-9D11-A50C0F29D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6E785-77A7-4F4B-BFB4-F236498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E2B1D-CCD7-7649-871C-A1123EA54F2F}"/>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5" name="Footer Placeholder 4">
            <a:extLst>
              <a:ext uri="{FF2B5EF4-FFF2-40B4-BE49-F238E27FC236}">
                <a16:creationId xmlns:a16="http://schemas.microsoft.com/office/drawing/2014/main" id="{8960F108-BEE8-7745-A37D-7B388D12C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0928E-5557-E846-973F-535BBB12DF67}"/>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28313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BF60-06DE-2A42-8CA3-B5F364351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C5192E-EB39-D04B-B917-4CDD82067B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1926E-703C-FF43-9E83-7A5E49EC4A0D}"/>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5" name="Footer Placeholder 4">
            <a:extLst>
              <a:ext uri="{FF2B5EF4-FFF2-40B4-BE49-F238E27FC236}">
                <a16:creationId xmlns:a16="http://schemas.microsoft.com/office/drawing/2014/main" id="{06DA4833-3652-784A-9E0D-9D5DAC7F6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7C292-ED66-4F44-9233-DF5B4D046918}"/>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3444764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D527ED-0D32-B541-9CA2-5001A00B49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958152-1BC6-9746-A531-90106B7FDF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2E38D-8EB4-A144-B20E-8D7114D32AC5}"/>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5" name="Footer Placeholder 4">
            <a:extLst>
              <a:ext uri="{FF2B5EF4-FFF2-40B4-BE49-F238E27FC236}">
                <a16:creationId xmlns:a16="http://schemas.microsoft.com/office/drawing/2014/main" id="{4D58D534-D0CB-794F-A7B1-5D5F82DA3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172D-9AA6-D74A-9070-8575FF2DA2DB}"/>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903317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6D02-3AC3-C941-8085-ADA1B11AB101}"/>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22D534A-AE5E-2B40-96B5-EACFC2EC2B0C}"/>
              </a:ext>
            </a:extLst>
          </p:cNvPr>
          <p:cNvSpPr>
            <a:spLocks noGrp="1"/>
          </p:cNvSpPr>
          <p:nvPr>
            <p:ph type="tbl" idx="1"/>
          </p:nvPr>
        </p:nvSpPr>
        <p:spPr>
          <a:xfrm>
            <a:off x="914400" y="1981200"/>
            <a:ext cx="10363200" cy="4114800"/>
          </a:xfrm>
        </p:spPr>
        <p:txBody>
          <a:bodyPr/>
          <a:lstStyle/>
          <a:p>
            <a:endParaRPr lang="en-US"/>
          </a:p>
        </p:txBody>
      </p:sp>
      <p:sp>
        <p:nvSpPr>
          <p:cNvPr id="4" name="Date Placeholder 3">
            <a:extLst>
              <a:ext uri="{FF2B5EF4-FFF2-40B4-BE49-F238E27FC236}">
                <a16:creationId xmlns:a16="http://schemas.microsoft.com/office/drawing/2014/main" id="{3DE925AD-E0D6-734E-9ADC-F9A39B7A716A}"/>
              </a:ext>
            </a:extLst>
          </p:cNvPr>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E260BA-EC01-5B48-A22A-ED6874938556}"/>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DD4D64-88AB-EE4F-A769-82DC15AFB9A5}"/>
              </a:ext>
            </a:extLst>
          </p:cNvPr>
          <p:cNvSpPr>
            <a:spLocks noGrp="1"/>
          </p:cNvSpPr>
          <p:nvPr>
            <p:ph type="sldNum" sz="quarter" idx="12"/>
          </p:nvPr>
        </p:nvSpPr>
        <p:spPr>
          <a:xfrm>
            <a:off x="8737600" y="6248400"/>
            <a:ext cx="2540000" cy="457200"/>
          </a:xfrm>
        </p:spPr>
        <p:txBody>
          <a:bodyPr/>
          <a:lstStyle>
            <a:lvl1pPr>
              <a:defRPr/>
            </a:lvl1pPr>
          </a:lstStyle>
          <a:p>
            <a:fld id="{7BAE6459-B5C3-6A48-BF21-2CDD614451C2}" type="slidenum">
              <a:rPr lang="en-US" altLang="en-US"/>
              <a:pPr/>
              <a:t>‹#›</a:t>
            </a:fld>
            <a:endParaRPr lang="en-US" altLang="en-US"/>
          </a:p>
        </p:txBody>
      </p:sp>
    </p:spTree>
    <p:extLst>
      <p:ext uri="{BB962C8B-B14F-4D97-AF65-F5344CB8AC3E}">
        <p14:creationId xmlns:p14="http://schemas.microsoft.com/office/powerpoint/2010/main" val="251517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EC0C-644A-114D-9B7D-8AE09B17C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66E6D-E2E2-C940-98D8-7F923F8EDC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65B49-82FD-AE40-9A52-74721D01FB31}"/>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5" name="Footer Placeholder 4">
            <a:extLst>
              <a:ext uri="{FF2B5EF4-FFF2-40B4-BE49-F238E27FC236}">
                <a16:creationId xmlns:a16="http://schemas.microsoft.com/office/drawing/2014/main" id="{304F3B34-131A-B747-9B30-C1ACED4E5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BAABA-5A0F-4847-89EA-F47BA5B0B63B}"/>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330865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CA01-AC6D-5641-AB19-2C998DC7D4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C1F71-BCB9-E346-8D57-F02B04BCA0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67E90C-34BE-DB4A-A97D-52F2C334B16E}"/>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5" name="Footer Placeholder 4">
            <a:extLst>
              <a:ext uri="{FF2B5EF4-FFF2-40B4-BE49-F238E27FC236}">
                <a16:creationId xmlns:a16="http://schemas.microsoft.com/office/drawing/2014/main" id="{CD0D6164-D085-2C48-8DB2-19F7C8F8A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AC524-AA47-C84A-84ED-29719523EAAA}"/>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337728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F094-D470-E946-BFE3-66AA4984E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56688-025C-C849-919D-C950056119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CAF049-961E-B848-B13E-B6E05CE383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B249A0-1423-E243-A3BE-76D3AA0BC18D}"/>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6" name="Footer Placeholder 5">
            <a:extLst>
              <a:ext uri="{FF2B5EF4-FFF2-40B4-BE49-F238E27FC236}">
                <a16:creationId xmlns:a16="http://schemas.microsoft.com/office/drawing/2014/main" id="{9D537F1B-6E29-0648-9D11-DF893DCAF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AA0568-11A2-3344-AE5A-59BA679CE497}"/>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57696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7C99-7044-1847-B9FC-0866D455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2FE48C-E2E5-204E-82A8-E99ABBC39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029406-64BF-6946-BC13-2BC5FE018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6200D-7A72-5C47-9ED7-457C8B87D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582B90-9B0F-D148-8711-1BF06CD155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976BAE-847F-C84A-BEFE-C61940A211F0}"/>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8" name="Footer Placeholder 7">
            <a:extLst>
              <a:ext uri="{FF2B5EF4-FFF2-40B4-BE49-F238E27FC236}">
                <a16:creationId xmlns:a16="http://schemas.microsoft.com/office/drawing/2014/main" id="{A2DE7D29-D6E7-794D-8297-4DF1A9EC1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2E9165-27AA-B846-9993-94D8C2A8FAD9}"/>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399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ADD5-5F70-974E-88C5-269909669C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F71D45-F9C3-EA43-B75C-218049001541}"/>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4" name="Footer Placeholder 3">
            <a:extLst>
              <a:ext uri="{FF2B5EF4-FFF2-40B4-BE49-F238E27FC236}">
                <a16:creationId xmlns:a16="http://schemas.microsoft.com/office/drawing/2014/main" id="{0E7874E2-B21F-D347-9AD2-3213F421CE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8602D6-15DA-ED45-9610-5D9255A2F17A}"/>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979447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E8421-60DD-BA4F-9117-AE75E51A163C}"/>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3" name="Footer Placeholder 2">
            <a:extLst>
              <a:ext uri="{FF2B5EF4-FFF2-40B4-BE49-F238E27FC236}">
                <a16:creationId xmlns:a16="http://schemas.microsoft.com/office/drawing/2014/main" id="{E6D8CB1F-3F73-1143-9693-79546B511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65C87-9A68-7D48-A48C-E6804E6FF334}"/>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3527433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C08A-B048-B246-B00C-BBE71B70B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A5083B-EDAA-044F-BDD5-7D37DDF2E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E3EE59-EA67-4140-8133-145FAC91F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15D4ED-B1BD-2B4E-8553-EFC61EC67524}"/>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6" name="Footer Placeholder 5">
            <a:extLst>
              <a:ext uri="{FF2B5EF4-FFF2-40B4-BE49-F238E27FC236}">
                <a16:creationId xmlns:a16="http://schemas.microsoft.com/office/drawing/2014/main" id="{D11F4248-36AD-2148-93C6-DDD14823D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3764E-54B8-E140-B014-B467D1C41EE9}"/>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42487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9F22F-2733-D649-A8E3-8A88F3D0A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806D7A-B949-484F-AFC8-648B2C6026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001FF0-D0F0-D744-99B2-3598BE528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397AEE-B377-6548-AA3A-425CCE18DC9F}"/>
              </a:ext>
            </a:extLst>
          </p:cNvPr>
          <p:cNvSpPr>
            <a:spLocks noGrp="1"/>
          </p:cNvSpPr>
          <p:nvPr>
            <p:ph type="dt" sz="half" idx="10"/>
          </p:nvPr>
        </p:nvSpPr>
        <p:spPr/>
        <p:txBody>
          <a:bodyPr/>
          <a:lstStyle/>
          <a:p>
            <a:fld id="{1FDA95EB-84B3-FA41-853C-FD92DB721D98}" type="datetimeFigureOut">
              <a:rPr lang="en-US" smtClean="0"/>
              <a:t>4/21/20</a:t>
            </a:fld>
            <a:endParaRPr lang="en-US"/>
          </a:p>
        </p:txBody>
      </p:sp>
      <p:sp>
        <p:nvSpPr>
          <p:cNvPr id="6" name="Footer Placeholder 5">
            <a:extLst>
              <a:ext uri="{FF2B5EF4-FFF2-40B4-BE49-F238E27FC236}">
                <a16:creationId xmlns:a16="http://schemas.microsoft.com/office/drawing/2014/main" id="{890D110F-CD31-5644-A885-B839F05FB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253E9-2CAD-AD4F-A751-08AED61CC3DF}"/>
              </a:ext>
            </a:extLst>
          </p:cNvPr>
          <p:cNvSpPr>
            <a:spLocks noGrp="1"/>
          </p:cNvSpPr>
          <p:nvPr>
            <p:ph type="sldNum" sz="quarter" idx="12"/>
          </p:nvPr>
        </p:nvSpPr>
        <p:spPr/>
        <p:txBody>
          <a:bodyPr/>
          <a:lstStyle/>
          <a:p>
            <a:fld id="{62A99229-A3DE-2843-9663-0439A39C6BB4}" type="slidenum">
              <a:rPr lang="en-US" smtClean="0"/>
              <a:t>‹#›</a:t>
            </a:fld>
            <a:endParaRPr lang="en-US"/>
          </a:p>
        </p:txBody>
      </p:sp>
    </p:spTree>
    <p:extLst>
      <p:ext uri="{BB962C8B-B14F-4D97-AF65-F5344CB8AC3E}">
        <p14:creationId xmlns:p14="http://schemas.microsoft.com/office/powerpoint/2010/main" val="29468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B54BE-08A0-F24B-BB6C-3A7B2A4D4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2846DB-F6D2-C542-AC14-0EBEA3B5E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7FC3-D187-7E40-A904-314ACD048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A95EB-84B3-FA41-853C-FD92DB721D98}" type="datetimeFigureOut">
              <a:rPr lang="en-US" smtClean="0"/>
              <a:t>4/21/20</a:t>
            </a:fld>
            <a:endParaRPr lang="en-US"/>
          </a:p>
        </p:txBody>
      </p:sp>
      <p:sp>
        <p:nvSpPr>
          <p:cNvPr id="5" name="Footer Placeholder 4">
            <a:extLst>
              <a:ext uri="{FF2B5EF4-FFF2-40B4-BE49-F238E27FC236}">
                <a16:creationId xmlns:a16="http://schemas.microsoft.com/office/drawing/2014/main" id="{1C881933-FF0B-FD45-A5ED-1D5E78FDC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8F5AB6-9F7A-0C40-B10F-C18B8B6A3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99229-A3DE-2843-9663-0439A39C6BB4}" type="slidenum">
              <a:rPr lang="en-US" smtClean="0"/>
              <a:t>‹#›</a:t>
            </a:fld>
            <a:endParaRPr lang="en-US"/>
          </a:p>
        </p:txBody>
      </p:sp>
    </p:spTree>
    <p:extLst>
      <p:ext uri="{BB962C8B-B14F-4D97-AF65-F5344CB8AC3E}">
        <p14:creationId xmlns:p14="http://schemas.microsoft.com/office/powerpoint/2010/main" val="3187265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590B9169-6A3B-504C-BF7A-1091C40CE742}"/>
              </a:ext>
            </a:extLst>
          </p:cNvPr>
          <p:cNvSpPr>
            <a:spLocks noGrp="1" noChangeArrowheads="1"/>
          </p:cNvSpPr>
          <p:nvPr>
            <p:ph type="title"/>
          </p:nvPr>
        </p:nvSpPr>
        <p:spPr/>
        <p:txBody>
          <a:bodyPr/>
          <a:lstStyle/>
          <a:p>
            <a:r>
              <a:rPr lang="en-US" altLang="en-US" dirty="0"/>
              <a:t>comments on Hitler and the Depression</a:t>
            </a:r>
          </a:p>
        </p:txBody>
      </p:sp>
      <p:sp>
        <p:nvSpPr>
          <p:cNvPr id="133124" name="Rectangle 4">
            <a:extLst>
              <a:ext uri="{FF2B5EF4-FFF2-40B4-BE49-F238E27FC236}">
                <a16:creationId xmlns:a16="http://schemas.microsoft.com/office/drawing/2014/main" id="{9DF057FD-D4DE-3C4E-B776-32AC278BD208}"/>
              </a:ext>
            </a:extLst>
          </p:cNvPr>
          <p:cNvSpPr>
            <a:spLocks noGrp="1" noChangeArrowheads="1"/>
          </p:cNvSpPr>
          <p:nvPr>
            <p:ph type="body" sz="half" idx="1"/>
          </p:nvPr>
        </p:nvSpPr>
        <p:spPr>
          <a:xfrm>
            <a:off x="838200" y="1472057"/>
            <a:ext cx="9390888" cy="4916551"/>
          </a:xfrm>
        </p:spPr>
        <p:txBody>
          <a:bodyPr>
            <a:normAutofit lnSpcReduction="10000"/>
          </a:bodyPr>
          <a:lstStyle/>
          <a:p>
            <a:r>
              <a:rPr lang="en-US" altLang="en-US" dirty="0">
                <a:solidFill>
                  <a:schemeClr val="accent4">
                    <a:lumMod val="50000"/>
                  </a:schemeClr>
                </a:solidFill>
              </a:rPr>
              <a:t>Germany was saddled with a reparation bill of 132 billion gold marks in 1921, two years after Treaty signing</a:t>
            </a:r>
          </a:p>
          <a:p>
            <a:r>
              <a:rPr lang="en-US" altLang="en-US" dirty="0">
                <a:solidFill>
                  <a:schemeClr val="accent4">
                    <a:lumMod val="50000"/>
                  </a:schemeClr>
                </a:solidFill>
              </a:rPr>
              <a:t>Germany’s Great Inflation wiped out the money supply and produced chaos in the fledgling Weimar Republic</a:t>
            </a:r>
          </a:p>
          <a:p>
            <a:r>
              <a:rPr lang="en-US" altLang="en-US" dirty="0">
                <a:solidFill>
                  <a:schemeClr val="accent4">
                    <a:lumMod val="50000"/>
                  </a:schemeClr>
                </a:solidFill>
              </a:rPr>
              <a:t>At the same time, Britain and France could not make payments on war loans from the US</a:t>
            </a:r>
          </a:p>
          <a:p>
            <a:r>
              <a:rPr lang="en-US" altLang="en-US" dirty="0">
                <a:solidFill>
                  <a:schemeClr val="accent4">
                    <a:lumMod val="50000"/>
                  </a:schemeClr>
                </a:solidFill>
              </a:rPr>
              <a:t>The United States stepped in to allow investment banks in New York to loan Germany money so the Germans could pay reparations to the British and French</a:t>
            </a:r>
          </a:p>
          <a:p>
            <a:r>
              <a:rPr lang="en-US" altLang="en-US" dirty="0">
                <a:solidFill>
                  <a:schemeClr val="accent4">
                    <a:lumMod val="50000"/>
                  </a:schemeClr>
                </a:solidFill>
              </a:rPr>
              <a:t>The Depression meant that nobody could pay anybody, so Germany AND the former US allies Britain and France plunged into Depression.</a:t>
            </a:r>
          </a:p>
        </p:txBody>
      </p:sp>
      <p:pic>
        <p:nvPicPr>
          <p:cNvPr id="3" name="Audio 2">
            <a:hlinkClick r:id="" action="ppaction://media"/>
            <a:extLst>
              <a:ext uri="{FF2B5EF4-FFF2-40B4-BE49-F238E27FC236}">
                <a16:creationId xmlns:a16="http://schemas.microsoft.com/office/drawing/2014/main" id="{F96C2102-E5F0-414F-BC01-157C168D2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66857246"/>
      </p:ext>
    </p:extLst>
  </p:cSld>
  <p:clrMapOvr>
    <a:masterClrMapping/>
  </p:clrMapOvr>
  <mc:AlternateContent xmlns:mc="http://schemas.openxmlformats.org/markup-compatibility/2006">
    <mc:Choice xmlns:p14="http://schemas.microsoft.com/office/powerpoint/2010/main" Requires="p14">
      <p:transition spd="slow" p14:dur="2000" advTm="116358"/>
    </mc:Choice>
    <mc:Fallback>
      <p:transition spd="slow" advTm="11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ED1F8ADB-5210-2847-85F1-17ABD185B41A}"/>
              </a:ext>
            </a:extLst>
          </p:cNvPr>
          <p:cNvSpPr/>
          <p:nvPr/>
        </p:nvSpPr>
        <p:spPr>
          <a:xfrm>
            <a:off x="497711" y="325248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9F28DE9E-3C81-A647-A6BB-0C6A8B1A3F35}"/>
              </a:ext>
            </a:extLst>
          </p:cNvPr>
          <p:cNvSpPr/>
          <p:nvPr/>
        </p:nvSpPr>
        <p:spPr>
          <a:xfrm>
            <a:off x="7257327" y="1076446"/>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394B2AB8-A2D1-0849-9DC0-E92CEBEF84B8}"/>
              </a:ext>
            </a:extLst>
          </p:cNvPr>
          <p:cNvSpPr/>
          <p:nvPr/>
        </p:nvSpPr>
        <p:spPr>
          <a:xfrm>
            <a:off x="9340770" y="4907665"/>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8EB22B-EF4A-FD41-B131-3B296F9C357F}"/>
              </a:ext>
            </a:extLst>
          </p:cNvPr>
          <p:cNvSpPr txBox="1"/>
          <p:nvPr/>
        </p:nvSpPr>
        <p:spPr>
          <a:xfrm>
            <a:off x="493544" y="4271057"/>
            <a:ext cx="1040157" cy="369332"/>
          </a:xfrm>
          <a:prstGeom prst="rect">
            <a:avLst/>
          </a:prstGeom>
          <a:noFill/>
        </p:spPr>
        <p:txBody>
          <a:bodyPr wrap="none" rtlCol="0">
            <a:spAutoFit/>
          </a:bodyPr>
          <a:lstStyle/>
          <a:p>
            <a:r>
              <a:rPr lang="en-US" dirty="0"/>
              <a:t>US Banks</a:t>
            </a:r>
          </a:p>
        </p:txBody>
      </p:sp>
      <p:sp>
        <p:nvSpPr>
          <p:cNvPr id="9" name="TextBox 8">
            <a:extLst>
              <a:ext uri="{FF2B5EF4-FFF2-40B4-BE49-F238E27FC236}">
                <a16:creationId xmlns:a16="http://schemas.microsoft.com/office/drawing/2014/main" id="{0612FFCE-81C6-C141-A980-A8BB5A8F92B4}"/>
              </a:ext>
            </a:extLst>
          </p:cNvPr>
          <p:cNvSpPr txBox="1"/>
          <p:nvPr/>
        </p:nvSpPr>
        <p:spPr>
          <a:xfrm>
            <a:off x="7381927" y="2083443"/>
            <a:ext cx="811504" cy="646331"/>
          </a:xfrm>
          <a:prstGeom prst="rect">
            <a:avLst/>
          </a:prstGeom>
          <a:noFill/>
        </p:spPr>
        <p:txBody>
          <a:bodyPr wrap="none" rtlCol="0">
            <a:spAutoFit/>
          </a:bodyPr>
          <a:lstStyle/>
          <a:p>
            <a:r>
              <a:rPr lang="en-US" dirty="0"/>
              <a:t>Britain</a:t>
            </a:r>
          </a:p>
          <a:p>
            <a:r>
              <a:rPr lang="en-US" dirty="0"/>
              <a:t>France</a:t>
            </a:r>
          </a:p>
        </p:txBody>
      </p:sp>
      <p:sp>
        <p:nvSpPr>
          <p:cNvPr id="10" name="TextBox 9">
            <a:extLst>
              <a:ext uri="{FF2B5EF4-FFF2-40B4-BE49-F238E27FC236}">
                <a16:creationId xmlns:a16="http://schemas.microsoft.com/office/drawing/2014/main" id="{D96A014A-DB92-B04A-B707-E482160B1645}"/>
              </a:ext>
            </a:extLst>
          </p:cNvPr>
          <p:cNvSpPr txBox="1"/>
          <p:nvPr/>
        </p:nvSpPr>
        <p:spPr>
          <a:xfrm>
            <a:off x="9349729" y="5903089"/>
            <a:ext cx="1042786" cy="369332"/>
          </a:xfrm>
          <a:prstGeom prst="rect">
            <a:avLst/>
          </a:prstGeom>
          <a:noFill/>
        </p:spPr>
        <p:txBody>
          <a:bodyPr wrap="none" rtlCol="0">
            <a:spAutoFit/>
          </a:bodyPr>
          <a:lstStyle/>
          <a:p>
            <a:r>
              <a:rPr lang="en-US" dirty="0"/>
              <a:t>Germany</a:t>
            </a:r>
          </a:p>
        </p:txBody>
      </p:sp>
      <p:cxnSp>
        <p:nvCxnSpPr>
          <p:cNvPr id="12" name="Straight Arrow Connector 11">
            <a:extLst>
              <a:ext uri="{FF2B5EF4-FFF2-40B4-BE49-F238E27FC236}">
                <a16:creationId xmlns:a16="http://schemas.microsoft.com/office/drawing/2014/main" id="{C04AE8BE-D85A-4243-A9F4-A83B4695FFB1}"/>
              </a:ext>
            </a:extLst>
          </p:cNvPr>
          <p:cNvCxnSpPr/>
          <p:nvPr/>
        </p:nvCxnSpPr>
        <p:spPr>
          <a:xfrm flipH="1">
            <a:off x="1770927" y="1840375"/>
            <a:ext cx="5034987" cy="172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A5C941-C0C5-9946-B5E5-C7A84B917D4B}"/>
              </a:ext>
            </a:extLst>
          </p:cNvPr>
          <p:cNvCxnSpPr/>
          <p:nvPr/>
        </p:nvCxnSpPr>
        <p:spPr>
          <a:xfrm>
            <a:off x="1805651" y="4640389"/>
            <a:ext cx="7211027" cy="1181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D5AE08-CE09-2D47-930F-38BCEAFC6035}"/>
              </a:ext>
            </a:extLst>
          </p:cNvPr>
          <p:cNvCxnSpPr/>
          <p:nvPr/>
        </p:nvCxnSpPr>
        <p:spPr>
          <a:xfrm flipH="1" flipV="1">
            <a:off x="8484243" y="2546430"/>
            <a:ext cx="1261641" cy="2233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81EE7DF-0766-8343-8DE4-B280FA58802E}"/>
              </a:ext>
            </a:extLst>
          </p:cNvPr>
          <p:cNvSpPr txBox="1"/>
          <p:nvPr/>
        </p:nvSpPr>
        <p:spPr>
          <a:xfrm>
            <a:off x="2685327" y="2222339"/>
            <a:ext cx="1726691" cy="369332"/>
          </a:xfrm>
          <a:prstGeom prst="rect">
            <a:avLst/>
          </a:prstGeom>
          <a:noFill/>
        </p:spPr>
        <p:txBody>
          <a:bodyPr wrap="none" rtlCol="0">
            <a:spAutoFit/>
          </a:bodyPr>
          <a:lstStyle/>
          <a:p>
            <a:r>
              <a:rPr lang="en-US" dirty="0"/>
              <a:t>War Debts to US</a:t>
            </a:r>
          </a:p>
        </p:txBody>
      </p:sp>
      <p:sp>
        <p:nvSpPr>
          <p:cNvPr id="19" name="TextBox 18">
            <a:extLst>
              <a:ext uri="{FF2B5EF4-FFF2-40B4-BE49-F238E27FC236}">
                <a16:creationId xmlns:a16="http://schemas.microsoft.com/office/drawing/2014/main" id="{4903DDF0-EDF3-D048-B350-8E8FC5EBB18E}"/>
              </a:ext>
            </a:extLst>
          </p:cNvPr>
          <p:cNvSpPr txBox="1"/>
          <p:nvPr/>
        </p:nvSpPr>
        <p:spPr>
          <a:xfrm>
            <a:off x="3576577" y="4606724"/>
            <a:ext cx="1886927" cy="369332"/>
          </a:xfrm>
          <a:prstGeom prst="rect">
            <a:avLst/>
          </a:prstGeom>
          <a:noFill/>
        </p:spPr>
        <p:txBody>
          <a:bodyPr wrap="none" rtlCol="0">
            <a:spAutoFit/>
          </a:bodyPr>
          <a:lstStyle/>
          <a:p>
            <a:r>
              <a:rPr lang="en-US" dirty="0"/>
              <a:t>Loans to Germany</a:t>
            </a:r>
          </a:p>
        </p:txBody>
      </p:sp>
      <p:sp>
        <p:nvSpPr>
          <p:cNvPr id="20" name="TextBox 19">
            <a:extLst>
              <a:ext uri="{FF2B5EF4-FFF2-40B4-BE49-F238E27FC236}">
                <a16:creationId xmlns:a16="http://schemas.microsoft.com/office/drawing/2014/main" id="{362B011F-931C-714B-945B-A108BB0F2072}"/>
              </a:ext>
            </a:extLst>
          </p:cNvPr>
          <p:cNvSpPr txBox="1"/>
          <p:nvPr/>
        </p:nvSpPr>
        <p:spPr>
          <a:xfrm>
            <a:off x="9236597" y="3217762"/>
            <a:ext cx="2330766" cy="646331"/>
          </a:xfrm>
          <a:prstGeom prst="rect">
            <a:avLst/>
          </a:prstGeom>
          <a:noFill/>
        </p:spPr>
        <p:txBody>
          <a:bodyPr wrap="none" rtlCol="0">
            <a:spAutoFit/>
          </a:bodyPr>
          <a:lstStyle/>
          <a:p>
            <a:r>
              <a:rPr lang="en-US" dirty="0"/>
              <a:t>Reparations to UK and </a:t>
            </a:r>
          </a:p>
          <a:p>
            <a:r>
              <a:rPr lang="en-US" dirty="0"/>
              <a:t>France</a:t>
            </a:r>
          </a:p>
        </p:txBody>
      </p:sp>
      <p:sp>
        <p:nvSpPr>
          <p:cNvPr id="21" name="TextBox 20">
            <a:extLst>
              <a:ext uri="{FF2B5EF4-FFF2-40B4-BE49-F238E27FC236}">
                <a16:creationId xmlns:a16="http://schemas.microsoft.com/office/drawing/2014/main" id="{F798FB71-CC14-D543-A8BD-6429BECEAAF6}"/>
              </a:ext>
            </a:extLst>
          </p:cNvPr>
          <p:cNvSpPr txBox="1"/>
          <p:nvPr/>
        </p:nvSpPr>
        <p:spPr>
          <a:xfrm>
            <a:off x="648182" y="324090"/>
            <a:ext cx="7187879" cy="707886"/>
          </a:xfrm>
          <a:prstGeom prst="rect">
            <a:avLst/>
          </a:prstGeom>
          <a:noFill/>
        </p:spPr>
        <p:txBody>
          <a:bodyPr wrap="square" rtlCol="0">
            <a:spAutoFit/>
          </a:bodyPr>
          <a:lstStyle/>
          <a:p>
            <a:r>
              <a:rPr lang="en-US" sz="2000" b="1" dirty="0"/>
              <a:t>When Germany defaulted on Reparations payments, two US special teams:</a:t>
            </a:r>
          </a:p>
        </p:txBody>
      </p:sp>
      <p:sp>
        <p:nvSpPr>
          <p:cNvPr id="22" name="TextBox 21">
            <a:extLst>
              <a:ext uri="{FF2B5EF4-FFF2-40B4-BE49-F238E27FC236}">
                <a16:creationId xmlns:a16="http://schemas.microsoft.com/office/drawing/2014/main" id="{FC054EB3-2C4B-5F49-B268-130D66875CA6}"/>
              </a:ext>
            </a:extLst>
          </p:cNvPr>
          <p:cNvSpPr txBox="1"/>
          <p:nvPr/>
        </p:nvSpPr>
        <p:spPr>
          <a:xfrm>
            <a:off x="228905" y="1281383"/>
            <a:ext cx="3153492" cy="646331"/>
          </a:xfrm>
          <a:prstGeom prst="rect">
            <a:avLst/>
          </a:prstGeom>
          <a:noFill/>
        </p:spPr>
        <p:txBody>
          <a:bodyPr wrap="none" rtlCol="0">
            <a:spAutoFit/>
          </a:bodyPr>
          <a:lstStyle/>
          <a:p>
            <a:r>
              <a:rPr lang="en-US" b="1" dirty="0">
                <a:solidFill>
                  <a:schemeClr val="accent4">
                    <a:lumMod val="50000"/>
                  </a:schemeClr>
                </a:solidFill>
              </a:rPr>
              <a:t>Dawes Plan commission—1924</a:t>
            </a:r>
          </a:p>
          <a:p>
            <a:r>
              <a:rPr lang="en-US" b="1" dirty="0">
                <a:solidFill>
                  <a:schemeClr val="accent4">
                    <a:lumMod val="50000"/>
                  </a:schemeClr>
                </a:solidFill>
              </a:rPr>
              <a:t>Young Plan commission--1928</a:t>
            </a:r>
          </a:p>
        </p:txBody>
      </p:sp>
      <p:pic>
        <p:nvPicPr>
          <p:cNvPr id="23" name="Audio 22">
            <a:hlinkClick r:id="" action="ppaction://media"/>
            <a:extLst>
              <a:ext uri="{FF2B5EF4-FFF2-40B4-BE49-F238E27FC236}">
                <a16:creationId xmlns:a16="http://schemas.microsoft.com/office/drawing/2014/main" id="{065E81A1-A28A-E84B-BB52-7854B2900B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8282045"/>
      </p:ext>
    </p:extLst>
  </p:cSld>
  <p:clrMapOvr>
    <a:masterClrMapping/>
  </p:clrMapOvr>
  <mc:AlternateContent xmlns:mc="http://schemas.openxmlformats.org/markup-compatibility/2006">
    <mc:Choice xmlns:p14="http://schemas.microsoft.com/office/powerpoint/2010/main" Requires="p14">
      <p:transition spd="slow" p14:dur="2000" advTm="89374"/>
    </mc:Choice>
    <mc:Fallback>
      <p:transition spd="slow" advTm="89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C4FFB87B-E456-8446-BBA5-2D7DB76E7CFA}"/>
              </a:ext>
            </a:extLst>
          </p:cNvPr>
          <p:cNvSpPr>
            <a:spLocks noChangeArrowheads="1"/>
          </p:cNvSpPr>
          <p:nvPr/>
        </p:nvSpPr>
        <p:spPr bwMode="auto">
          <a:xfrm>
            <a:off x="6248400" y="4267200"/>
            <a:ext cx="4419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ヒラギノ角ゴ Pro W3" panose="020B0300000000000000" pitchFamily="34" charset="-128"/>
              </a:defRPr>
            </a:lvl1pPr>
            <a:lvl2pPr algn="ctr">
              <a:defRPr sz="4400">
                <a:solidFill>
                  <a:schemeClr val="tx2"/>
                </a:solidFill>
                <a:latin typeface="Arial" panose="020B0604020202020204" pitchFamily="34" charset="0"/>
                <a:ea typeface="ヒラギノ角ゴ Pro W3" panose="020B0300000000000000" pitchFamily="34" charset="-128"/>
              </a:defRPr>
            </a:lvl2pPr>
            <a:lvl3pPr algn="ctr">
              <a:defRPr sz="4400">
                <a:solidFill>
                  <a:schemeClr val="tx2"/>
                </a:solidFill>
                <a:latin typeface="Arial" panose="020B0604020202020204" pitchFamily="34" charset="0"/>
                <a:ea typeface="ヒラギノ角ゴ Pro W3" panose="020B0300000000000000" pitchFamily="34" charset="-128"/>
              </a:defRPr>
            </a:lvl3pPr>
            <a:lvl4pPr algn="ctr">
              <a:defRPr sz="4400">
                <a:solidFill>
                  <a:schemeClr val="tx2"/>
                </a:solidFill>
                <a:latin typeface="Arial" panose="020B0604020202020204" pitchFamily="34" charset="0"/>
                <a:ea typeface="ヒラギノ角ゴ Pro W3" panose="020B0300000000000000" pitchFamily="34" charset="-128"/>
              </a:defRPr>
            </a:lvl4pPr>
            <a:lvl5pPr algn="ctr">
              <a:defRPr sz="4400">
                <a:solidFill>
                  <a:schemeClr val="tx2"/>
                </a:solidFill>
                <a:latin typeface="Arial" panose="020B0604020202020204" pitchFamily="34" charset="0"/>
                <a:ea typeface="ヒラギノ角ゴ Pro W3" panose="020B0300000000000000"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9pPr>
          </a:lstStyle>
          <a:p>
            <a:pPr eaLnBrk="1" hangingPunct="1"/>
            <a:r>
              <a:rPr lang="en-US" altLang="en-US" dirty="0">
                <a:solidFill>
                  <a:schemeClr val="hlink"/>
                </a:solidFill>
              </a:rPr>
              <a:t>Unemployed in Germany (out of a </a:t>
            </a:r>
            <a:r>
              <a:rPr lang="en-US" altLang="en-US" dirty="0" err="1">
                <a:solidFill>
                  <a:schemeClr val="hlink"/>
                </a:solidFill>
              </a:rPr>
              <a:t>pop.of</a:t>
            </a:r>
            <a:r>
              <a:rPr lang="en-US" altLang="en-US" dirty="0">
                <a:solidFill>
                  <a:schemeClr val="hlink"/>
                </a:solidFill>
              </a:rPr>
              <a:t> </a:t>
            </a:r>
          </a:p>
          <a:p>
            <a:pPr eaLnBrk="1" hangingPunct="1"/>
            <a:r>
              <a:rPr lang="en-US" altLang="en-US" dirty="0">
                <a:solidFill>
                  <a:schemeClr val="hlink"/>
                </a:solidFill>
              </a:rPr>
              <a:t> 66 million)</a:t>
            </a:r>
            <a:endParaRPr lang="en-US" altLang="en-US" dirty="0"/>
          </a:p>
        </p:txBody>
      </p:sp>
      <p:sp>
        <p:nvSpPr>
          <p:cNvPr id="96261" name="Rectangle 5">
            <a:extLst>
              <a:ext uri="{FF2B5EF4-FFF2-40B4-BE49-F238E27FC236}">
                <a16:creationId xmlns:a16="http://schemas.microsoft.com/office/drawing/2014/main" id="{C6DC1664-6C1B-2B4D-BD17-4E200E5A6A41}"/>
              </a:ext>
            </a:extLst>
          </p:cNvPr>
          <p:cNvSpPr>
            <a:spLocks noChangeArrowheads="1"/>
          </p:cNvSpPr>
          <p:nvPr/>
        </p:nvSpPr>
        <p:spPr bwMode="auto">
          <a:xfrm>
            <a:off x="4191001" y="228601"/>
            <a:ext cx="5972175"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r>
              <a:rPr lang="en-US" altLang="en-US" dirty="0"/>
              <a:t>You can track the NSDAP results through the last parliament (Reichstag) election in March 1933 on Wikipedia.  Note the massive gains in the Nazi vote after the Depression hits Germany hard in early 1930</a:t>
            </a:r>
          </a:p>
        </p:txBody>
      </p:sp>
      <p:sp>
        <p:nvSpPr>
          <p:cNvPr id="96262" name="Rectangle 6">
            <a:extLst>
              <a:ext uri="{FF2B5EF4-FFF2-40B4-BE49-F238E27FC236}">
                <a16:creationId xmlns:a16="http://schemas.microsoft.com/office/drawing/2014/main" id="{7253F7F8-EFF6-0E44-8004-BF16EA0857AD}"/>
              </a:ext>
            </a:extLst>
          </p:cNvPr>
          <p:cNvSpPr>
            <a:spLocks noChangeArrowheads="1"/>
          </p:cNvSpPr>
          <p:nvPr/>
        </p:nvSpPr>
        <p:spPr bwMode="auto">
          <a:xfrm>
            <a:off x="1981201" y="4114800"/>
            <a:ext cx="3132589" cy="203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dirty="0"/>
              <a:t>Dec 1924       	.9 million</a:t>
            </a:r>
          </a:p>
          <a:p>
            <a:r>
              <a:rPr lang="en-US" altLang="en-US" dirty="0"/>
              <a:t>Sept 1928     	.65 million</a:t>
            </a:r>
          </a:p>
          <a:p>
            <a:r>
              <a:rPr lang="en-US" altLang="en-US" dirty="0"/>
              <a:t>Sept 1929	1.3 million</a:t>
            </a:r>
          </a:p>
          <a:p>
            <a:r>
              <a:rPr lang="en-US" altLang="en-US" dirty="0"/>
              <a:t>Sept 1930	3 million</a:t>
            </a:r>
          </a:p>
          <a:p>
            <a:r>
              <a:rPr lang="en-US" altLang="en-US" dirty="0"/>
              <a:t>Sept 1931	4.35 million</a:t>
            </a:r>
          </a:p>
          <a:p>
            <a:r>
              <a:rPr lang="en-US" altLang="en-US" dirty="0"/>
              <a:t>Sept 1932	5.1 million</a:t>
            </a:r>
          </a:p>
          <a:p>
            <a:r>
              <a:rPr lang="en-US" altLang="en-US" dirty="0"/>
              <a:t>Jan 1933		6.1 million</a:t>
            </a:r>
          </a:p>
        </p:txBody>
      </p:sp>
      <p:sp>
        <p:nvSpPr>
          <p:cNvPr id="96263" name="Rectangle 7">
            <a:extLst>
              <a:ext uri="{FF2B5EF4-FFF2-40B4-BE49-F238E27FC236}">
                <a16:creationId xmlns:a16="http://schemas.microsoft.com/office/drawing/2014/main" id="{C4E1D826-8869-BB4E-A5EF-02FF89855490}"/>
              </a:ext>
            </a:extLst>
          </p:cNvPr>
          <p:cNvSpPr>
            <a:spLocks noChangeArrowheads="1"/>
          </p:cNvSpPr>
          <p:nvPr/>
        </p:nvSpPr>
        <p:spPr bwMode="auto">
          <a:xfrm>
            <a:off x="1828800" y="1905001"/>
            <a:ext cx="28194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a:solidFill>
                  <a:srgbClr val="FF3300"/>
                </a:solidFill>
                <a:latin typeface="GF Gesetz" charset="0"/>
              </a:rPr>
              <a:t>(Hitler </a:t>
            </a:r>
          </a:p>
          <a:p>
            <a:r>
              <a:rPr lang="en-US" altLang="en-US">
                <a:solidFill>
                  <a:srgbClr val="FF3300"/>
                </a:solidFill>
                <a:latin typeface="GF Gesetz" charset="0"/>
              </a:rPr>
              <a:t>appointed </a:t>
            </a:r>
          </a:p>
          <a:p>
            <a:r>
              <a:rPr lang="en-US" altLang="en-US">
                <a:solidFill>
                  <a:srgbClr val="FF3300"/>
                </a:solidFill>
                <a:latin typeface="GF Gesetz" charset="0"/>
              </a:rPr>
              <a:t>Chancellor </a:t>
            </a:r>
          </a:p>
          <a:p>
            <a:r>
              <a:rPr lang="en-US" altLang="en-US">
                <a:solidFill>
                  <a:srgbClr val="FF3300"/>
                </a:solidFill>
                <a:latin typeface="GF Gesetz" charset="0"/>
              </a:rPr>
              <a:t>on Jan. 30, 1933)</a:t>
            </a:r>
            <a:endParaRPr lang="en-US" altLang="en-US"/>
          </a:p>
        </p:txBody>
      </p:sp>
      <p:pic>
        <p:nvPicPr>
          <p:cNvPr id="3" name="Audio 2">
            <a:hlinkClick r:id="" action="ppaction://media"/>
            <a:extLst>
              <a:ext uri="{FF2B5EF4-FFF2-40B4-BE49-F238E27FC236}">
                <a16:creationId xmlns:a16="http://schemas.microsoft.com/office/drawing/2014/main" id="{BAA51D14-4192-AD43-93B9-432593B12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77244996"/>
      </p:ext>
    </p:extLst>
  </p:cSld>
  <p:clrMapOvr>
    <a:masterClrMapping/>
  </p:clrMapOvr>
  <mc:AlternateContent xmlns:mc="http://schemas.openxmlformats.org/markup-compatibility/2006">
    <mc:Choice xmlns:p14="http://schemas.microsoft.com/office/powerpoint/2010/main" Requires="p14">
      <p:transition spd="slow" p14:dur="2000" advTm="191564"/>
    </mc:Choice>
    <mc:Fallback>
      <p:transition spd="slow" advTm="19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249</Words>
  <Application>Microsoft Macintosh PowerPoint</Application>
  <PresentationFormat>Widescreen</PresentationFormat>
  <Paragraphs>31</Paragraphs>
  <Slides>3</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ヒラギノ角ゴ Pro W3</vt:lpstr>
      <vt:lpstr>Arial</vt:lpstr>
      <vt:lpstr>Calibri</vt:lpstr>
      <vt:lpstr>Calibri Light</vt:lpstr>
      <vt:lpstr>GF Gesetz</vt:lpstr>
      <vt:lpstr>Office Theme</vt:lpstr>
      <vt:lpstr>comments on Hitler and the Depression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2020-04-20T22:14:47Z</dcterms:created>
  <dcterms:modified xsi:type="dcterms:W3CDTF">2020-04-21T19:25:34Z</dcterms:modified>
</cp:coreProperties>
</file>