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629"/>
  </p:normalViewPr>
  <p:slideViewPr>
    <p:cSldViewPr snapToGrid="0" snapToObjects="1">
      <p:cViewPr varScale="1">
        <p:scale>
          <a:sx n="79" d="100"/>
          <a:sy n="79" d="100"/>
        </p:scale>
        <p:origin x="232"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9E55-2503-7D43-BDCB-FE94829D59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67364C-D961-C14C-8B59-73BC8C21C8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090BBE-F801-1740-A441-A965CA4CD0D2}"/>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5" name="Footer Placeholder 4">
            <a:extLst>
              <a:ext uri="{FF2B5EF4-FFF2-40B4-BE49-F238E27FC236}">
                <a16:creationId xmlns:a16="http://schemas.microsoft.com/office/drawing/2014/main" id="{47B3A285-2BB3-884D-94E0-C62B3E13E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A9FE8-353E-F040-867D-05D0FCE72627}"/>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906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29A2F-75CF-6B4B-BE36-B4E914EDC5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A4C607-5D6B-4F41-AAA0-18CAD70287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43775-0DED-C648-B723-B318ADE094E2}"/>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5" name="Footer Placeholder 4">
            <a:extLst>
              <a:ext uri="{FF2B5EF4-FFF2-40B4-BE49-F238E27FC236}">
                <a16:creationId xmlns:a16="http://schemas.microsoft.com/office/drawing/2014/main" id="{CDA202FF-4C00-FD4F-AA89-212FB48978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DBECC4-5D54-444C-A1CE-AE0A02AA0ED6}"/>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425338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2264B1-3079-8D4E-8609-B5BD67214B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6E2DEE-9BCE-D843-B2F1-5885D6BFD8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A17CD0-BAC6-6B45-AABE-F650D16DC929}"/>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5" name="Footer Placeholder 4">
            <a:extLst>
              <a:ext uri="{FF2B5EF4-FFF2-40B4-BE49-F238E27FC236}">
                <a16:creationId xmlns:a16="http://schemas.microsoft.com/office/drawing/2014/main" id="{1E48E92B-EC69-144D-A6FC-A6C5C3CC54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E6AEE-F290-934C-801E-7962B7319D50}"/>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3405392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DF481-A00D-E747-B3CD-D15ED7CDA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32F317-1B12-7148-80DD-1D151483112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46E75-A3F0-2C42-8E0F-538C4C7BAB8A}"/>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5" name="Footer Placeholder 4">
            <a:extLst>
              <a:ext uri="{FF2B5EF4-FFF2-40B4-BE49-F238E27FC236}">
                <a16:creationId xmlns:a16="http://schemas.microsoft.com/office/drawing/2014/main" id="{7AE0379B-99D2-B549-B185-E8E2F82BF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3D3ED4-1AAD-FE41-96D2-39AC1531ECF2}"/>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65586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04AAC-2E3E-D046-BF67-6692DF57C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1CB463-D289-8D40-84FE-2E10D03670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0A80BA9-10E8-C441-82EE-4810990119B6}"/>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5" name="Footer Placeholder 4">
            <a:extLst>
              <a:ext uri="{FF2B5EF4-FFF2-40B4-BE49-F238E27FC236}">
                <a16:creationId xmlns:a16="http://schemas.microsoft.com/office/drawing/2014/main" id="{6F4A6AC1-2D5C-2849-A7E3-3D7B13195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E5C6E6-599A-9641-8C8F-A4EA18D01C8A}"/>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12946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14DB3-ABC6-714F-BD65-E4DE41BAC0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77CA5F-907C-314B-945A-7F0417D8A2E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A690C6-6D1B-E14B-B3FE-B0B7CFC732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0FD02D-83ED-1947-976A-AD1F1862131D}"/>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6" name="Footer Placeholder 5">
            <a:extLst>
              <a:ext uri="{FF2B5EF4-FFF2-40B4-BE49-F238E27FC236}">
                <a16:creationId xmlns:a16="http://schemas.microsoft.com/office/drawing/2014/main" id="{AAC60F95-0063-654A-A207-AECC425E5C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502561-9475-0345-AF30-04095289BAD6}"/>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3857059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3C282-66FD-6A48-95AD-E274074F2F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609987-D564-2F43-B5A4-32482137D8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1B52C4-A933-7F41-9A4C-55774512A9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9D4460-327E-1F45-9358-5D309D2F50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E5FED8-01E9-FC44-8CB1-23B1E3376D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EC2504-1FF3-FC41-9FFA-B8F096D47D86}"/>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8" name="Footer Placeholder 7">
            <a:extLst>
              <a:ext uri="{FF2B5EF4-FFF2-40B4-BE49-F238E27FC236}">
                <a16:creationId xmlns:a16="http://schemas.microsoft.com/office/drawing/2014/main" id="{2C04F25F-A353-394B-BB23-A2DE8EF155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34FF6A-1389-CF4C-A7D4-17BC357A588C}"/>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33246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E0C2-DF7D-D746-A1E9-88E2A2B9D3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FC9632-ECA1-FC4F-B299-5C25C5B7308E}"/>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4" name="Footer Placeholder 3">
            <a:extLst>
              <a:ext uri="{FF2B5EF4-FFF2-40B4-BE49-F238E27FC236}">
                <a16:creationId xmlns:a16="http://schemas.microsoft.com/office/drawing/2014/main" id="{8DB484A7-AA46-E442-A390-2F2ECEDCE2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ED5504-A4FE-6443-9E03-357595326596}"/>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58553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9BE7A3-44D9-974E-8FEF-AF98BD7B2DA3}"/>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3" name="Footer Placeholder 2">
            <a:extLst>
              <a:ext uri="{FF2B5EF4-FFF2-40B4-BE49-F238E27FC236}">
                <a16:creationId xmlns:a16="http://schemas.microsoft.com/office/drawing/2014/main" id="{5E127A0E-8093-F946-BE9F-3EDA26FFB2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ABA786-09C2-0843-920D-76BEEC42AA58}"/>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397844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B2ABC-08FE-C347-9CAA-12DC18AF03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9D5192-77EC-974A-A9D5-F0D46E6A1A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7C76CE-A270-5F44-9E4D-82B3A9E93E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ADCD36-ABF1-E84C-A6F1-915F4CD34827}"/>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6" name="Footer Placeholder 5">
            <a:extLst>
              <a:ext uri="{FF2B5EF4-FFF2-40B4-BE49-F238E27FC236}">
                <a16:creationId xmlns:a16="http://schemas.microsoft.com/office/drawing/2014/main" id="{BEBC3A09-392D-EF41-8DDC-EA8E5ED4E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ADFA48-72B8-BB43-9A69-8EBCD7B26AEE}"/>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1822643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7EA67-3FB1-464B-B5DD-626E6BDB71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F1C5CD-AF2E-3D4E-8A74-5DF2AC256C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DA43C8-A17E-954A-A57F-51E1F50000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EAF475-1030-8A4A-9589-7473A2BFC907}"/>
              </a:ext>
            </a:extLst>
          </p:cNvPr>
          <p:cNvSpPr>
            <a:spLocks noGrp="1"/>
          </p:cNvSpPr>
          <p:nvPr>
            <p:ph type="dt" sz="half" idx="10"/>
          </p:nvPr>
        </p:nvSpPr>
        <p:spPr/>
        <p:txBody>
          <a:bodyPr/>
          <a:lstStyle/>
          <a:p>
            <a:fld id="{92626868-5E3F-6144-AA78-A1021E860CA1}" type="datetimeFigureOut">
              <a:rPr lang="en-US" smtClean="0"/>
              <a:t>3/24/20</a:t>
            </a:fld>
            <a:endParaRPr lang="en-US"/>
          </a:p>
        </p:txBody>
      </p:sp>
      <p:sp>
        <p:nvSpPr>
          <p:cNvPr id="6" name="Footer Placeholder 5">
            <a:extLst>
              <a:ext uri="{FF2B5EF4-FFF2-40B4-BE49-F238E27FC236}">
                <a16:creationId xmlns:a16="http://schemas.microsoft.com/office/drawing/2014/main" id="{173C6589-3CC7-C64F-8B0C-4ED1F12898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AF1E85-FB70-BF40-8744-B3A066402A79}"/>
              </a:ext>
            </a:extLst>
          </p:cNvPr>
          <p:cNvSpPr>
            <a:spLocks noGrp="1"/>
          </p:cNvSpPr>
          <p:nvPr>
            <p:ph type="sldNum" sz="quarter" idx="12"/>
          </p:nvPr>
        </p:nvSpPr>
        <p:spPr/>
        <p:txBody>
          <a:bodyPr/>
          <a:lstStyle/>
          <a:p>
            <a:fld id="{5BD23013-B1EA-C74A-A378-FC496C26463C}" type="slidenum">
              <a:rPr lang="en-US" smtClean="0"/>
              <a:t>‹#›</a:t>
            </a:fld>
            <a:endParaRPr lang="en-US"/>
          </a:p>
        </p:txBody>
      </p:sp>
    </p:spTree>
    <p:extLst>
      <p:ext uri="{BB962C8B-B14F-4D97-AF65-F5344CB8AC3E}">
        <p14:creationId xmlns:p14="http://schemas.microsoft.com/office/powerpoint/2010/main" val="2738025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118CDD-B772-2749-87FC-96BCE6DE97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DC80EC-6CE7-E94F-BB03-B8EB8448F1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4389AE-331D-D440-B69D-00A7323425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26868-5E3F-6144-AA78-A1021E860CA1}" type="datetimeFigureOut">
              <a:rPr lang="en-US" smtClean="0"/>
              <a:t>3/24/20</a:t>
            </a:fld>
            <a:endParaRPr lang="en-US"/>
          </a:p>
        </p:txBody>
      </p:sp>
      <p:sp>
        <p:nvSpPr>
          <p:cNvPr id="5" name="Footer Placeholder 4">
            <a:extLst>
              <a:ext uri="{FF2B5EF4-FFF2-40B4-BE49-F238E27FC236}">
                <a16:creationId xmlns:a16="http://schemas.microsoft.com/office/drawing/2014/main" id="{DEFFD138-9A48-6644-A377-A34B99600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65DF44-3B71-3045-8596-A6D49E16AA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23013-B1EA-C74A-A378-FC496C26463C}" type="slidenum">
              <a:rPr lang="en-US" smtClean="0"/>
              <a:t>‹#›</a:t>
            </a:fld>
            <a:endParaRPr lang="en-US"/>
          </a:p>
        </p:txBody>
      </p:sp>
    </p:spTree>
    <p:extLst>
      <p:ext uri="{BB962C8B-B14F-4D97-AF65-F5344CB8AC3E}">
        <p14:creationId xmlns:p14="http://schemas.microsoft.com/office/powerpoint/2010/main" val="1037243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DE4E1-6CAC-F745-B3BF-380331648B04}"/>
              </a:ext>
            </a:extLst>
          </p:cNvPr>
          <p:cNvSpPr>
            <a:spLocks noGrp="1"/>
          </p:cNvSpPr>
          <p:nvPr>
            <p:ph type="ctrTitle"/>
          </p:nvPr>
        </p:nvSpPr>
        <p:spPr>
          <a:xfrm>
            <a:off x="1524000" y="1122363"/>
            <a:ext cx="9144000" cy="3776208"/>
          </a:xfrm>
        </p:spPr>
        <p:txBody>
          <a:bodyPr>
            <a:normAutofit fontScale="90000"/>
          </a:bodyPr>
          <a:lstStyle/>
          <a:p>
            <a:r>
              <a:rPr lang="en-US" dirty="0" err="1">
                <a:solidFill>
                  <a:srgbClr val="FF0000"/>
                </a:solidFill>
                <a:latin typeface="Georgia" panose="02040502050405020303" pitchFamily="18" charset="0"/>
              </a:rPr>
              <a:t>Hist</a:t>
            </a:r>
            <a:r>
              <a:rPr lang="en-US" dirty="0">
                <a:solidFill>
                  <a:srgbClr val="FF0000"/>
                </a:solidFill>
                <a:latin typeface="Georgia" panose="02040502050405020303" pitchFamily="18" charset="0"/>
              </a:rPr>
              <a:t> 143</a:t>
            </a:r>
            <a:br>
              <a:rPr lang="en-US" dirty="0">
                <a:latin typeface="Georgia" panose="02040502050405020303" pitchFamily="18" charset="0"/>
              </a:rPr>
            </a:br>
            <a:br>
              <a:rPr lang="en-US" dirty="0">
                <a:latin typeface="Georgia" panose="02040502050405020303" pitchFamily="18" charset="0"/>
              </a:rPr>
            </a:br>
            <a:r>
              <a:rPr lang="en-US" dirty="0">
                <a:latin typeface="Georgia" panose="02040502050405020303" pitchFamily="18" charset="0"/>
              </a:rPr>
              <a:t>From the French Revolution to the early Nineteenth Century</a:t>
            </a:r>
          </a:p>
        </p:txBody>
      </p:sp>
      <p:sp>
        <p:nvSpPr>
          <p:cNvPr id="3" name="Subtitle 2">
            <a:extLst>
              <a:ext uri="{FF2B5EF4-FFF2-40B4-BE49-F238E27FC236}">
                <a16:creationId xmlns:a16="http://schemas.microsoft.com/office/drawing/2014/main" id="{2B3D88DD-E304-134E-810E-FFA159A145C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38633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877B-F718-F542-AC43-EE03C349335D}"/>
              </a:ext>
            </a:extLst>
          </p:cNvPr>
          <p:cNvSpPr>
            <a:spLocks noGrp="1"/>
          </p:cNvSpPr>
          <p:nvPr>
            <p:ph type="title"/>
          </p:nvPr>
        </p:nvSpPr>
        <p:spPr/>
        <p:txBody>
          <a:bodyPr/>
          <a:lstStyle/>
          <a:p>
            <a:r>
              <a:rPr lang="en-US" dirty="0">
                <a:latin typeface="Georgia" panose="02040502050405020303" pitchFamily="18" charset="0"/>
              </a:rPr>
              <a:t>From Revolution to Napoleon</a:t>
            </a:r>
          </a:p>
        </p:txBody>
      </p:sp>
      <p:sp>
        <p:nvSpPr>
          <p:cNvPr id="3" name="Content Placeholder 2">
            <a:extLst>
              <a:ext uri="{FF2B5EF4-FFF2-40B4-BE49-F238E27FC236}">
                <a16:creationId xmlns:a16="http://schemas.microsoft.com/office/drawing/2014/main" id="{CE669410-DDF1-D744-BE8D-E2C5514EDF0D}"/>
              </a:ext>
            </a:extLst>
          </p:cNvPr>
          <p:cNvSpPr>
            <a:spLocks noGrp="1"/>
          </p:cNvSpPr>
          <p:nvPr>
            <p:ph idx="1"/>
          </p:nvPr>
        </p:nvSpPr>
        <p:spPr/>
        <p:txBody>
          <a:bodyPr>
            <a:normAutofit fontScale="92500" lnSpcReduction="10000"/>
          </a:bodyPr>
          <a:lstStyle/>
          <a:p>
            <a:r>
              <a:rPr lang="en-US" dirty="0"/>
              <a:t>1794—Robespierre and other Terror Revolutionary Leaders Guillotined. The Directory (moderate Revolutionaries) take over</a:t>
            </a:r>
          </a:p>
          <a:p>
            <a:r>
              <a:rPr lang="en-US" dirty="0"/>
              <a:t>France has been at war with other European powers </a:t>
            </a:r>
            <a:r>
              <a:rPr lang="en-US" dirty="0" err="1"/>
              <a:t>sinc</a:t>
            </a:r>
            <a:r>
              <a:rPr lang="en-US" dirty="0"/>
              <a:t> 1792</a:t>
            </a:r>
          </a:p>
          <a:p>
            <a:r>
              <a:rPr lang="en-US" dirty="0"/>
              <a:t>A brilliant general emerges, Napoleon Bonaparte. He is at first promoted by the Directory but in 1799 carries out a coup d’état and takes over as a kind of dictator, later making himself Emperor</a:t>
            </a:r>
          </a:p>
          <a:p>
            <a:r>
              <a:rPr lang="en-US" dirty="0"/>
              <a:t>Defeating Austria in 1805, Napoleon ends the Holy Roman Empire and remakes the German states, as well as many others, as parts of his huge empire.</a:t>
            </a:r>
          </a:p>
          <a:p>
            <a:r>
              <a:rPr lang="en-US" dirty="0"/>
              <a:t>The wars of the French Revolution and Napoleon will last until 1815, when the Allies finally beat him at Waterloo.</a:t>
            </a:r>
          </a:p>
        </p:txBody>
      </p:sp>
    </p:spTree>
    <p:extLst>
      <p:ext uri="{BB962C8B-B14F-4D97-AF65-F5344CB8AC3E}">
        <p14:creationId xmlns:p14="http://schemas.microsoft.com/office/powerpoint/2010/main" val="371975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A1418-C75B-C74A-B99B-53E651942F94}"/>
              </a:ext>
            </a:extLst>
          </p:cNvPr>
          <p:cNvSpPr>
            <a:spLocks noGrp="1"/>
          </p:cNvSpPr>
          <p:nvPr>
            <p:ph type="title"/>
          </p:nvPr>
        </p:nvSpPr>
        <p:spPr/>
        <p:txBody>
          <a:bodyPr/>
          <a:lstStyle/>
          <a:p>
            <a:r>
              <a:rPr lang="en-US" dirty="0"/>
              <a:t>The Congress of Vienna, 1815</a:t>
            </a:r>
          </a:p>
        </p:txBody>
      </p:sp>
      <p:sp>
        <p:nvSpPr>
          <p:cNvPr id="3" name="Content Placeholder 2">
            <a:extLst>
              <a:ext uri="{FF2B5EF4-FFF2-40B4-BE49-F238E27FC236}">
                <a16:creationId xmlns:a16="http://schemas.microsoft.com/office/drawing/2014/main" id="{5C9F041A-D6D3-5048-9F66-5D83701B4D60}"/>
              </a:ext>
            </a:extLst>
          </p:cNvPr>
          <p:cNvSpPr>
            <a:spLocks noGrp="1"/>
          </p:cNvSpPr>
          <p:nvPr>
            <p:ph idx="1"/>
          </p:nvPr>
        </p:nvSpPr>
        <p:spPr/>
        <p:txBody>
          <a:bodyPr>
            <a:normAutofit lnSpcReduction="10000"/>
          </a:bodyPr>
          <a:lstStyle/>
          <a:p>
            <a:r>
              <a:rPr lang="en-US" dirty="0"/>
              <a:t>The Allies gather at Vienna to make a peace.</a:t>
            </a:r>
          </a:p>
          <a:p>
            <a:r>
              <a:rPr lang="en-US" dirty="0"/>
              <a:t>The peacemakers include as an equal the restored Bourbon monarchy in France, under Louis XVIII, the brother of the beheaded Louis XVI</a:t>
            </a:r>
          </a:p>
          <a:p>
            <a:r>
              <a:rPr lang="en-US" dirty="0"/>
              <a:t>At Vienna: Metternich, foreign minister of Austria; Alexander I, Tsar of Russia; </a:t>
            </a:r>
            <a:r>
              <a:rPr lang="en-US" dirty="0" err="1"/>
              <a:t>Castlereigh</a:t>
            </a:r>
            <a:r>
              <a:rPr lang="en-US" dirty="0"/>
              <a:t>, foreign minister of Britain; and other leading lights. </a:t>
            </a:r>
          </a:p>
          <a:p>
            <a:r>
              <a:rPr lang="en-US" dirty="0"/>
              <a:t>The peace is a very stable, negotiated peace. France is put back to the borders of 1789, but the Holy Roman Empire is not restored, but replaced with a Germanic Confederation, with the Austrian Emperor as its “President.” The great powers work for themselves, but everyone wants stability, order, and a “balance of power.”</a:t>
            </a:r>
          </a:p>
          <a:p>
            <a:endParaRPr lang="en-US" dirty="0"/>
          </a:p>
        </p:txBody>
      </p:sp>
    </p:spTree>
    <p:extLst>
      <p:ext uri="{BB962C8B-B14F-4D97-AF65-F5344CB8AC3E}">
        <p14:creationId xmlns:p14="http://schemas.microsoft.com/office/powerpoint/2010/main" val="3117002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83CF-C2BB-4D42-9328-067C9A085D55}"/>
              </a:ext>
            </a:extLst>
          </p:cNvPr>
          <p:cNvSpPr>
            <a:spLocks noGrp="1"/>
          </p:cNvSpPr>
          <p:nvPr>
            <p:ph type="title"/>
          </p:nvPr>
        </p:nvSpPr>
        <p:spPr/>
        <p:txBody>
          <a:bodyPr/>
          <a:lstStyle/>
          <a:p>
            <a:r>
              <a:rPr lang="en-US" dirty="0"/>
              <a:t>After the Congress</a:t>
            </a:r>
          </a:p>
        </p:txBody>
      </p:sp>
      <p:sp>
        <p:nvSpPr>
          <p:cNvPr id="3" name="Content Placeholder 2">
            <a:extLst>
              <a:ext uri="{FF2B5EF4-FFF2-40B4-BE49-F238E27FC236}">
                <a16:creationId xmlns:a16="http://schemas.microsoft.com/office/drawing/2014/main" id="{B560A696-CD2E-B840-8F91-2E836F7F2A88}"/>
              </a:ext>
            </a:extLst>
          </p:cNvPr>
          <p:cNvSpPr>
            <a:spLocks noGrp="1"/>
          </p:cNvSpPr>
          <p:nvPr>
            <p:ph idx="1"/>
          </p:nvPr>
        </p:nvSpPr>
        <p:spPr/>
        <p:txBody>
          <a:bodyPr>
            <a:normAutofit lnSpcReduction="10000"/>
          </a:bodyPr>
          <a:lstStyle/>
          <a:p>
            <a:r>
              <a:rPr lang="en-US" dirty="0"/>
              <a:t>Easy to talk about stability, but revolution and change is in the air. And especially the changes demanded by “nations” who want to be independent. </a:t>
            </a:r>
          </a:p>
          <a:p>
            <a:r>
              <a:rPr lang="en-US" dirty="0"/>
              <a:t>Louis XVIII in France makes compromises which concede much to “popular rule,” but he dies in 1824, and his conservative brother comes to the throne as Charles X.</a:t>
            </a:r>
          </a:p>
          <a:p>
            <a:r>
              <a:rPr lang="en-US" dirty="0"/>
              <a:t>Charles is kind of absolutist, and the elites and urban workers rise up against him in 1830, running him out of the country and proclaiming the Duke of Orleans as king: he takes the title of King Louis Philippe</a:t>
            </a:r>
          </a:p>
          <a:p>
            <a:r>
              <a:rPr lang="en-US" dirty="0"/>
              <a:t>The 1830 French Revolution spreads to many other countries, contributing to political instability.</a:t>
            </a:r>
          </a:p>
        </p:txBody>
      </p:sp>
    </p:spTree>
    <p:extLst>
      <p:ext uri="{BB962C8B-B14F-4D97-AF65-F5344CB8AC3E}">
        <p14:creationId xmlns:p14="http://schemas.microsoft.com/office/powerpoint/2010/main" val="249116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96B1-4596-DD46-8275-388C4F0CB1DA}"/>
              </a:ext>
            </a:extLst>
          </p:cNvPr>
          <p:cNvSpPr>
            <a:spLocks noGrp="1"/>
          </p:cNvSpPr>
          <p:nvPr>
            <p:ph type="title"/>
          </p:nvPr>
        </p:nvSpPr>
        <p:spPr/>
        <p:txBody>
          <a:bodyPr/>
          <a:lstStyle/>
          <a:p>
            <a:r>
              <a:rPr lang="en-US" dirty="0"/>
              <a:t>Britain	</a:t>
            </a:r>
          </a:p>
        </p:txBody>
      </p:sp>
      <p:sp>
        <p:nvSpPr>
          <p:cNvPr id="3" name="Content Placeholder 2">
            <a:extLst>
              <a:ext uri="{FF2B5EF4-FFF2-40B4-BE49-F238E27FC236}">
                <a16:creationId xmlns:a16="http://schemas.microsoft.com/office/drawing/2014/main" id="{6AECED16-073C-CD4E-B8FE-6BA5E17B10AD}"/>
              </a:ext>
            </a:extLst>
          </p:cNvPr>
          <p:cNvSpPr>
            <a:spLocks noGrp="1"/>
          </p:cNvSpPr>
          <p:nvPr>
            <p:ph idx="1"/>
          </p:nvPr>
        </p:nvSpPr>
        <p:spPr/>
        <p:txBody>
          <a:bodyPr/>
          <a:lstStyle/>
          <a:p>
            <a:r>
              <a:rPr lang="en-US" dirty="0"/>
              <a:t>Victorious as the leader of the Allies against Napoleon, Britain ends in a strong position and very conservative rule.</a:t>
            </a:r>
          </a:p>
          <a:p>
            <a:r>
              <a:rPr lang="en-US" dirty="0"/>
              <a:t>But from the 1830s, rural and urban workers organize protests for more democratic reforms. Only individuals who are relatively wealthy can vote for members of Parliament, for example. Their protest turns into the Chartist Movement, which demands democratic reforms.</a:t>
            </a:r>
          </a:p>
          <a:p>
            <a:r>
              <a:rPr lang="en-US" dirty="0"/>
              <a:t>The upper classes take the wind from their sails by passing the Parliamentary Reform of 1832, which broadens the voting electorate from 400,000 to 650,000. </a:t>
            </a:r>
          </a:p>
        </p:txBody>
      </p:sp>
    </p:spTree>
    <p:extLst>
      <p:ext uri="{BB962C8B-B14F-4D97-AF65-F5344CB8AC3E}">
        <p14:creationId xmlns:p14="http://schemas.microsoft.com/office/powerpoint/2010/main" val="428324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8E080-9B2E-124A-BE65-07E80ACB9BEF}"/>
              </a:ext>
            </a:extLst>
          </p:cNvPr>
          <p:cNvSpPr>
            <a:spLocks noGrp="1"/>
          </p:cNvSpPr>
          <p:nvPr>
            <p:ph type="title"/>
          </p:nvPr>
        </p:nvSpPr>
        <p:spPr/>
        <p:txBody>
          <a:bodyPr/>
          <a:lstStyle/>
          <a:p>
            <a:r>
              <a:rPr lang="en-US" dirty="0"/>
              <a:t>The Revolutions of 1848</a:t>
            </a:r>
          </a:p>
        </p:txBody>
      </p:sp>
      <p:sp>
        <p:nvSpPr>
          <p:cNvPr id="3" name="Content Placeholder 2">
            <a:extLst>
              <a:ext uri="{FF2B5EF4-FFF2-40B4-BE49-F238E27FC236}">
                <a16:creationId xmlns:a16="http://schemas.microsoft.com/office/drawing/2014/main" id="{79A1798C-2C43-884E-B4A2-B0AECDD603DB}"/>
              </a:ext>
            </a:extLst>
          </p:cNvPr>
          <p:cNvSpPr>
            <a:spLocks noGrp="1"/>
          </p:cNvSpPr>
          <p:nvPr>
            <p:ph idx="1"/>
          </p:nvPr>
        </p:nvSpPr>
        <p:spPr/>
        <p:txBody>
          <a:bodyPr/>
          <a:lstStyle/>
          <a:p>
            <a:r>
              <a:rPr lang="en-US" dirty="0"/>
              <a:t>The French had another revolution, kicking out Louis Philippe and establishing a republic, the Second Republic.</a:t>
            </a:r>
          </a:p>
          <a:p>
            <a:r>
              <a:rPr lang="en-US" dirty="0"/>
              <a:t>Folks said, “When Paris sneezes, Europe catches cold!” and revolution spread to the majority of countries in Europe.  (See nineteenth-century Info sheet </a:t>
            </a:r>
            <a:r>
              <a:rPr lang="en-US"/>
              <a:t>for more on this)</a:t>
            </a:r>
          </a:p>
        </p:txBody>
      </p:sp>
    </p:spTree>
    <p:extLst>
      <p:ext uri="{BB962C8B-B14F-4D97-AF65-F5344CB8AC3E}">
        <p14:creationId xmlns:p14="http://schemas.microsoft.com/office/powerpoint/2010/main" val="570482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543</Words>
  <Application>Microsoft Macintosh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Georgia</vt:lpstr>
      <vt:lpstr>Office Theme</vt:lpstr>
      <vt:lpstr>Hist 143  From the French Revolution to the early Nineteenth Century</vt:lpstr>
      <vt:lpstr>From Revolution to Napoleon</vt:lpstr>
      <vt:lpstr>The Congress of Vienna, 1815</vt:lpstr>
      <vt:lpstr>After the Congress</vt:lpstr>
      <vt:lpstr>Britain </vt:lpstr>
      <vt:lpstr>The Revolutions of 1848</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2020-03-24T19:03:15Z</dcterms:created>
  <dcterms:modified xsi:type="dcterms:W3CDTF">2020-03-24T19:28:35Z</dcterms:modified>
</cp:coreProperties>
</file>