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8"/>
    <p:restoredTop sz="94629"/>
  </p:normalViewPr>
  <p:slideViewPr>
    <p:cSldViewPr snapToGrid="0" snapToObjects="1">
      <p:cViewPr varScale="1">
        <p:scale>
          <a:sx n="79" d="100"/>
          <a:sy n="79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1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0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0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8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2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9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1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6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4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7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DB1EDA5-DD57-9044-A674-7624EE01D0F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F1CB-A0D9-0D49-9996-E6E3CCFB6650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4310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CA20-0C14-9247-B8C6-0F8567B2A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556" y="1122362"/>
            <a:ext cx="4577443" cy="24796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Karl Marx and </a:t>
            </a:r>
            <a:r>
              <a:rPr lang="en-US" b="1" i="1" dirty="0">
                <a:solidFill>
                  <a:srgbClr val="FF0000"/>
                </a:solidFill>
              </a:rPr>
              <a:t>The Communist Manifesto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712A-4E56-FF4B-AAA7-067E87407B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3BC6E-4973-F747-911F-960FE733E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963"/>
            <a:ext cx="541745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044627-E87D-F141-9E41-3D89D020D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3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8"/>
    </mc:Choice>
    <mc:Fallback>
      <p:transition spd="slow" advTm="1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40DC-78A6-F542-A491-00AB6049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50" y="2247003"/>
            <a:ext cx="5798564" cy="2651567"/>
          </a:xfrm>
        </p:spPr>
        <p:txBody>
          <a:bodyPr>
            <a:normAutofit/>
          </a:bodyPr>
          <a:lstStyle/>
          <a:p>
            <a:r>
              <a:rPr lang="en-US" sz="4800" i="1" dirty="0"/>
              <a:t>The Communist Manifesto</a:t>
            </a:r>
            <a:r>
              <a:rPr lang="en-US" sz="4800" dirty="0"/>
              <a:t>, </a:t>
            </a:r>
            <a:br>
              <a:rPr lang="en-US" sz="4800" dirty="0"/>
            </a:br>
            <a:r>
              <a:rPr lang="en-US" sz="4800" dirty="0"/>
              <a:t>February 1848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EC4AC-B201-3E44-9278-B5D5A65F0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388" y="303904"/>
            <a:ext cx="3552265" cy="61809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CF64E6-C808-3F47-ACEE-837475F49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6"/>
    </mc:Choice>
    <mc:Fallback>
      <p:transition spd="slow" advTm="15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BEC4-C661-9D48-BD50-4D3372B4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93" y="432499"/>
            <a:ext cx="7969107" cy="1053401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Some life facts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51901-477A-F94A-BB4C-3A6F8961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262" y="3281082"/>
            <a:ext cx="3292677" cy="3166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9C4FF-1C1E-B347-BA2A-7D1FD47E909D}"/>
              </a:ext>
            </a:extLst>
          </p:cNvPr>
          <p:cNvSpPr txBox="1"/>
          <p:nvPr/>
        </p:nvSpPr>
        <p:spPr>
          <a:xfrm>
            <a:off x="783771" y="1926771"/>
            <a:ext cx="79520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Born in Trier , Germany, 1817</a:t>
            </a:r>
          </a:p>
          <a:p>
            <a:endParaRPr lang="en-US" sz="3200" dirty="0"/>
          </a:p>
          <a:p>
            <a:r>
              <a:rPr lang="en-US" sz="3200" dirty="0"/>
              <a:t>Died in London, 1883</a:t>
            </a:r>
          </a:p>
          <a:p>
            <a:endParaRPr lang="en-US" sz="3200" dirty="0"/>
          </a:p>
          <a:p>
            <a:r>
              <a:rPr lang="en-US" sz="3200" dirty="0"/>
              <a:t>Besides the Manifesto, he was the author of the highly influential book, </a:t>
            </a:r>
            <a:r>
              <a:rPr lang="en-US" sz="3200" i="1" dirty="0"/>
              <a:t>Capital</a:t>
            </a:r>
          </a:p>
          <a:p>
            <a:endParaRPr lang="en-US" sz="3200" i="1" dirty="0"/>
          </a:p>
          <a:p>
            <a:r>
              <a:rPr lang="en-US" sz="3200" dirty="0"/>
              <a:t>He was tone of the founders of communism, a particular form of socialism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71A644-4CFC-FC45-8DF0-E36415BB7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49"/>
    </mc:Choice>
    <mc:Fallback>
      <p:transition spd="slow" advTm="6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CB94-3C8C-974C-97AD-A8A3DBF3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301870"/>
            <a:ext cx="7958331" cy="1077229"/>
          </a:xfrm>
        </p:spPr>
        <p:txBody>
          <a:bodyPr/>
          <a:lstStyle/>
          <a:p>
            <a:r>
              <a:rPr lang="en-US" dirty="0"/>
              <a:t>Marx on History:  Dialectical Materialism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43B98-60F0-4048-932B-CE39010E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14" y="1925897"/>
            <a:ext cx="10145596" cy="4164659"/>
          </a:xfrm>
        </p:spPr>
        <p:txBody>
          <a:bodyPr>
            <a:normAutofit/>
          </a:bodyPr>
          <a:lstStyle/>
          <a:p>
            <a:r>
              <a:rPr lang="en-US" sz="3200" b="1" dirty="0"/>
              <a:t>Materialism: Land, Labor, and Wealth</a:t>
            </a:r>
          </a:p>
          <a:p>
            <a:r>
              <a:rPr lang="en-US" sz="3200" b="1" dirty="0"/>
              <a:t>Property as the De-Humanizing Element</a:t>
            </a:r>
          </a:p>
          <a:p>
            <a:r>
              <a:rPr lang="en-US" sz="3200" b="1" dirty="0"/>
              <a:t>Revolution as the End of Capitalism and the Beginning of the Final Historical Age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C05B19-5314-B246-80AF-39819FFF9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88"/>
    </mc:Choice>
    <mc:Fallback>
      <p:transition spd="slow" advTm="8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BDE9-1DDC-C145-A948-BC1DAD89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929" y="252884"/>
            <a:ext cx="2977353" cy="2392345"/>
          </a:xfrm>
        </p:spPr>
        <p:txBody>
          <a:bodyPr>
            <a:normAutofit/>
          </a:bodyPr>
          <a:lstStyle/>
          <a:p>
            <a:r>
              <a:rPr lang="en-US" sz="4400" b="1" dirty="0"/>
              <a:t>The Historical Dialectic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6E9DA-2AE4-BD48-96BE-F79966A2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8" y="122256"/>
            <a:ext cx="7590955" cy="66051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D6799D-764B-A649-B101-81E421039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7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53"/>
    </mc:Choice>
    <mc:Fallback>
      <p:transition spd="slow" advTm="330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B0BB-32D9-1441-91F1-7A685D09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508" y="269213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58F0A-C697-8F4F-BF9D-21A5A3F1F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" y="947057"/>
            <a:ext cx="11168743" cy="5388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Put into practice in the twentieth century, Marxist theory created the Soviet Union and many other communist regimes. </a:t>
            </a:r>
            <a:r>
              <a:rPr lang="en-US" sz="3200"/>
              <a:t>The </a:t>
            </a:r>
            <a:r>
              <a:rPr lang="en-US" sz="3200" dirty="0"/>
              <a:t>death toll of these regimes in killing their own people in trying to reach the Marxist Utopia would amount to over a hundred million human beings.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C8C925-BC4D-0F4A-862A-72A8AE8B2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4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73"/>
    </mc:Choice>
    <mc:Fallback>
      <p:transition spd="slow" advTm="8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{545DA62A-58AB-C64D-B72E-FDAFFD4A5C7B}tf16401378</Template>
  <TotalTime>50</TotalTime>
  <Words>143</Words>
  <Application>Microsoft Macintosh PowerPoint</Application>
  <PresentationFormat>Widescreen</PresentationFormat>
  <Paragraphs>17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MS Shell Dlg 2</vt:lpstr>
      <vt:lpstr>Wingdings</vt:lpstr>
      <vt:lpstr>Wingdings 3</vt:lpstr>
      <vt:lpstr>Madison</vt:lpstr>
      <vt:lpstr>Karl Marx and The Communist Manifesto</vt:lpstr>
      <vt:lpstr>The Communist Manifesto,  February 1848</vt:lpstr>
      <vt:lpstr>Some life facts</vt:lpstr>
      <vt:lpstr>Marx on History:  Dialectical Materialism</vt:lpstr>
      <vt:lpstr>The Historical Dialectic</vt:lpstr>
      <vt:lpstr>Results: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Marx and The Communist Manifesto</dc:title>
  <dc:creator>Microsoft Office User</dc:creator>
  <cp:lastModifiedBy>Microsoft Office User</cp:lastModifiedBy>
  <cp:revision>6</cp:revision>
  <dcterms:created xsi:type="dcterms:W3CDTF">2020-03-23T23:05:16Z</dcterms:created>
  <dcterms:modified xsi:type="dcterms:W3CDTF">2020-03-24T18:52:47Z</dcterms:modified>
</cp:coreProperties>
</file>