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319" r:id="rId2"/>
    <p:sldId id="297" r:id="rId3"/>
    <p:sldId id="317" r:id="rId4"/>
    <p:sldId id="318" r:id="rId5"/>
    <p:sldId id="322" r:id="rId6"/>
    <p:sldId id="323" r:id="rId7"/>
    <p:sldId id="357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30"/>
    <p:restoredTop sz="94626"/>
  </p:normalViewPr>
  <p:slideViewPr>
    <p:cSldViewPr snapToGrid="0" snapToObjects="1">
      <p:cViewPr varScale="1">
        <p:scale>
          <a:sx n="83" d="100"/>
          <a:sy n="83" d="100"/>
        </p:scale>
        <p:origin x="208" y="6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78DF69-C4F1-A844-8498-766C484F78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C2ED6B-2CE7-AB42-A248-B3365B992A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FC879E-9C31-CD4D-9CFF-04BA91C2F7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1D639-F208-044C-9FE7-D873896D967A}" type="datetimeFigureOut">
              <a:rPr lang="en-US" smtClean="0"/>
              <a:t>4/21/20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13ECA2-C352-464C-AEF6-A7456C6B44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7F8686-873F-7E4B-897E-DBDE85BF6A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E71B9-B146-F944-A637-EAC923FEBCD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33143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1B4ADE-A0CE-134E-B1F1-2F9D443759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A8921FF-D091-DB4F-9576-230260948A5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4DFF61-BC54-9B4E-AD40-2BA6E3D7E2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1D639-F208-044C-9FE7-D873896D967A}" type="datetimeFigureOut">
              <a:rPr lang="en-US" smtClean="0"/>
              <a:t>4/21/20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8FB1E6-D0D2-8F4B-ACE4-CBB4067C0E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CAB834-79DA-9F4F-A3AF-B86206BA7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E71B9-B146-F944-A637-EAC923FEBCD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10482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94B7666-0901-0A48-B5B5-464B7EB6F2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71AF2B9-195B-B447-BF2A-70A9550F4D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9A7B39-F14D-314F-B9EC-8463B372E2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1D639-F208-044C-9FE7-D873896D967A}" type="datetimeFigureOut">
              <a:rPr lang="en-US" smtClean="0"/>
              <a:t>4/21/20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84D676-40CB-7C4B-89E9-95818EB137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550C84-C67E-AB4F-842F-B16831E8E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E71B9-B146-F944-A637-EAC923FEBCD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80599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2C6D02-3AC3-C941-8085-ADA1B11AB1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>
            <a:extLst>
              <a:ext uri="{FF2B5EF4-FFF2-40B4-BE49-F238E27FC236}">
                <a16:creationId xmlns:a16="http://schemas.microsoft.com/office/drawing/2014/main" id="{722D534A-AE5E-2B40-96B5-EACFC2EC2B0C}"/>
              </a:ext>
            </a:extLst>
          </p:cNvPr>
          <p:cNvSpPr>
            <a:spLocks noGrp="1"/>
          </p:cNvSpPr>
          <p:nvPr>
            <p:ph type="tbl" idx="1"/>
          </p:nvPr>
        </p:nvSpPr>
        <p:spPr>
          <a:xfrm>
            <a:off x="914400" y="1981200"/>
            <a:ext cx="10363200" cy="41148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E925AD-E0D6-734E-9ADC-F9A39B7A716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E260BA-EC01-5B48-A22A-ED68749385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DD4D64-88AB-EE4F-A769-82DC15AFB9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fld id="{7BAE6459-B5C3-6A48-BF21-2CDD614451C2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999587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A6F365-4F9B-374B-9602-7DB3358196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551933-273F-914B-8A80-6AE6F55879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01064E-56F1-4F46-9EB4-D750607424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1D639-F208-044C-9FE7-D873896D967A}" type="datetimeFigureOut">
              <a:rPr lang="en-US" smtClean="0"/>
              <a:t>4/21/20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1EC9A2-6641-134D-B006-C64F50A36A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5FC8CE-5ACA-D34A-958F-CFB08A489A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E71B9-B146-F944-A637-EAC923FEBCD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54164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3CD003-A18A-D742-A80A-F753F3ECE6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A69B08-7BDD-4C4B-87C1-FE7D2A561D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35EB99-CC5E-1B43-9B42-DB3DF70AA0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1D639-F208-044C-9FE7-D873896D967A}" type="datetimeFigureOut">
              <a:rPr lang="en-US" smtClean="0"/>
              <a:t>4/21/20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9383D4-AA41-8E44-94E2-0BE99085E8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973809-347B-7B4C-A571-BDCC43F4AA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E71B9-B146-F944-A637-EAC923FEBCD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76932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361F85-3003-444D-8B31-99122C688C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CCD034-6779-2C4C-9F67-4F2EB55C8C8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4FA2B1-0F20-D948-AF3C-3F95F5CD7B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C386D06-3815-DB46-8418-B5F2D9515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1D639-F208-044C-9FE7-D873896D967A}" type="datetimeFigureOut">
              <a:rPr lang="en-US" smtClean="0"/>
              <a:t>4/21/20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8856588-04C2-DA46-88F2-CED6D63E53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21D5FC-3DB6-DC4F-A41C-802CB45886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E71B9-B146-F944-A637-EAC923FEBCD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19427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032211-6188-C545-9940-ABE0BEDAA2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A8C41F-99F4-EB41-9E1A-95264890D7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249E651-18DB-6B46-89B2-5512354805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2581A4C-FBB7-FB47-81CB-19482DF6FF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3A377DC-02C9-9C4F-B6D2-E4B288FD781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7E0679C-4F23-0D45-9380-830804D02F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1D639-F208-044C-9FE7-D873896D967A}" type="datetimeFigureOut">
              <a:rPr lang="en-US" smtClean="0"/>
              <a:t>4/21/20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A3A43DD-4347-DB42-A047-E1F08584AA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BAE5408-EEB2-E94C-B699-5528B5617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E71B9-B146-F944-A637-EAC923FEBCD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17578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05E50C-CF04-7B4B-A969-7747DA53F8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F60A29A-5C0E-2C44-919D-E19672EC04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1D639-F208-044C-9FE7-D873896D967A}" type="datetimeFigureOut">
              <a:rPr lang="en-US" smtClean="0"/>
              <a:t>4/21/20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5444F69-1ECC-F444-A09F-EA94A433D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5ADB18-C8FC-9F42-B8DD-3C8DF3741D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E71B9-B146-F944-A637-EAC923FEBCD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54019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593BC7B-8745-D040-98EA-85383F7664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1D639-F208-044C-9FE7-D873896D967A}" type="datetimeFigureOut">
              <a:rPr lang="en-US" smtClean="0"/>
              <a:t>4/21/20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6A8D799-9D2E-5A45-9041-352F3B9B83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14D497-847A-8D46-8F4F-2C6A8A7902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E71B9-B146-F944-A637-EAC923FEBCD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97269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40F728-36F6-484D-B8E7-90295C8986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F6C94C-7D5F-C34E-B494-471B42A501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B1912F6-0ECA-3A40-8D31-AF815EBD9E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57B8C59-799C-984E-A79B-6BB0C6148E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1D639-F208-044C-9FE7-D873896D967A}" type="datetimeFigureOut">
              <a:rPr lang="en-US" smtClean="0"/>
              <a:t>4/21/20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82EBC8-99A0-DD43-B02C-F64AD1842C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81C4777-A279-D244-8F5B-55E8F0E429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E71B9-B146-F944-A637-EAC923FEBCD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11010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22CE7A-C3EC-A14D-A4AB-79069C0878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EA94DEC-3CB1-4741-8A77-41DA639AFE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7CC88B6-8D7E-F44B-98A1-63BC8D1CA0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2AED10-7F49-DF4E-ACCB-8F665F48E0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1D639-F208-044C-9FE7-D873896D967A}" type="datetimeFigureOut">
              <a:rPr lang="en-US" smtClean="0"/>
              <a:t>4/21/20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29B0A8-EE54-344B-86EF-28BBEB142E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D0FFF0-3F5E-4B4F-9733-F28DB7AF13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E71B9-B146-F944-A637-EAC923FEBCD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76112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902FB24-EC0C-D947-9782-3E7CE509C6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DF7729-90A2-864C-83D4-65F0639C8D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36B96A-044D-1649-96A3-850DD754ACA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41D639-F208-044C-9FE7-D873896D967A}" type="datetimeFigureOut">
              <a:rPr lang="en-US" smtClean="0"/>
              <a:t>4/21/20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845FA8-E19A-6C4E-BB39-9EFB12D85A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992D16-7D42-AE43-A2DF-4A960260F3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FE71B9-B146-F944-A637-EAC923FEBCD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50508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2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image" Target="../media/image6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>
            <a:extLst>
              <a:ext uri="{FF2B5EF4-FFF2-40B4-BE49-F238E27FC236}">
                <a16:creationId xmlns:a16="http://schemas.microsoft.com/office/drawing/2014/main" id="{A98E62D5-4C47-E748-AB9F-CC018EB4075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48512" y="762000"/>
            <a:ext cx="8857488" cy="1347216"/>
          </a:xfrm>
        </p:spPr>
        <p:txBody>
          <a:bodyPr>
            <a:normAutofit fontScale="90000"/>
          </a:bodyPr>
          <a:lstStyle/>
          <a:p>
            <a:pPr algn="r"/>
            <a:r>
              <a:rPr lang="en-US" altLang="en-US" b="1" dirty="0">
                <a:solidFill>
                  <a:srgbClr val="DD48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ndreas Typewriter" charset="0"/>
              </a:rPr>
              <a:t>The Totalitarians consolidate power</a:t>
            </a:r>
            <a:br>
              <a:rPr lang="en-US" altLang="en-US" b="1" dirty="0">
                <a:solidFill>
                  <a:srgbClr val="DD48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ndreas Typewriter" charset="0"/>
              </a:rPr>
            </a:br>
            <a:r>
              <a:rPr lang="en-US" altLang="en-US" b="1" dirty="0">
                <a:solidFill>
                  <a:srgbClr val="DD48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ndreas Typewriter" charset="0"/>
              </a:rPr>
              <a:t>Hunt Tooley</a:t>
            </a:r>
            <a:br>
              <a:rPr lang="en-US" altLang="en-US" b="1" dirty="0">
                <a:solidFill>
                  <a:srgbClr val="DD48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ndreas Typewriter" charset="0"/>
              </a:rPr>
            </a:br>
            <a:r>
              <a:rPr lang="en-US" altLang="en-US" b="1" dirty="0">
                <a:solidFill>
                  <a:srgbClr val="DD48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ndreas Typewriter" charset="0"/>
              </a:rPr>
              <a:t>Hist 143</a:t>
            </a:r>
            <a:endParaRPr lang="en-US" altLang="en-US" dirty="0"/>
          </a:p>
        </p:txBody>
      </p:sp>
      <p:pic>
        <p:nvPicPr>
          <p:cNvPr id="91140" name="Picture 4" descr="hitler-stalin-y-mussolini">
            <a:extLst>
              <a:ext uri="{FF2B5EF4-FFF2-40B4-BE49-F238E27FC236}">
                <a16:creationId xmlns:a16="http://schemas.microsoft.com/office/drawing/2014/main" id="{1A698267-8296-5141-887A-A2E784B9A7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2667001"/>
            <a:ext cx="8823325" cy="3997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EB110F69-30DD-2049-A356-7B161C2FC8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351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270"/>
    </mc:Choice>
    <mc:Fallback xmlns="">
      <p:transition spd="slow" advTm="132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68" name="Rectangle 36">
            <a:extLst>
              <a:ext uri="{FF2B5EF4-FFF2-40B4-BE49-F238E27FC236}">
                <a16:creationId xmlns:a16="http://schemas.microsoft.com/office/drawing/2014/main" id="{606D5423-2B00-1043-AA87-4B15B626A50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105656" y="36576"/>
            <a:ext cx="7543800" cy="990600"/>
          </a:xfrm>
        </p:spPr>
        <p:txBody>
          <a:bodyPr/>
          <a:lstStyle/>
          <a:p>
            <a:pPr algn="r"/>
            <a:r>
              <a:rPr lang="en-US" altLang="en-US" dirty="0">
                <a:solidFill>
                  <a:srgbClr val="B9250C"/>
                </a:solidFill>
                <a:latin typeface="Cracked" pitchFamily="96" charset="0"/>
              </a:rPr>
              <a:t>Stalin, Mussolini, and Hitler</a:t>
            </a:r>
          </a:p>
        </p:txBody>
      </p:sp>
      <p:graphicFrame>
        <p:nvGraphicFramePr>
          <p:cNvPr id="44125" name="Group 93">
            <a:extLst>
              <a:ext uri="{FF2B5EF4-FFF2-40B4-BE49-F238E27FC236}">
                <a16:creationId xmlns:a16="http://schemas.microsoft.com/office/drawing/2014/main" id="{90BB6CA6-70E5-8E43-BD01-F1E63F016818}"/>
              </a:ext>
            </a:extLst>
          </p:cNvPr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val="1547340903"/>
              </p:ext>
            </p:extLst>
          </p:nvPr>
        </p:nvGraphicFramePr>
        <p:xfrm>
          <a:off x="1981200" y="1143001"/>
          <a:ext cx="8382000" cy="5367021"/>
        </p:xfrm>
        <a:graphic>
          <a:graphicData uri="http://schemas.openxmlformats.org/drawingml/2006/table">
            <a:tbl>
              <a:tblPr/>
              <a:tblGrid>
                <a:gridCol w="1028700">
                  <a:extLst>
                    <a:ext uri="{9D8B030D-6E8A-4147-A177-3AD203B41FA5}">
                      <a16:colId xmlns:a16="http://schemas.microsoft.com/office/drawing/2014/main" val="3934688310"/>
                    </a:ext>
                  </a:extLst>
                </a:gridCol>
                <a:gridCol w="2451100">
                  <a:extLst>
                    <a:ext uri="{9D8B030D-6E8A-4147-A177-3AD203B41FA5}">
                      <a16:colId xmlns:a16="http://schemas.microsoft.com/office/drawing/2014/main" val="2976940698"/>
                    </a:ext>
                  </a:extLst>
                </a:gridCol>
                <a:gridCol w="2451100">
                  <a:extLst>
                    <a:ext uri="{9D8B030D-6E8A-4147-A177-3AD203B41FA5}">
                      <a16:colId xmlns:a16="http://schemas.microsoft.com/office/drawing/2014/main" val="1961534212"/>
                    </a:ext>
                  </a:extLst>
                </a:gridCol>
                <a:gridCol w="2451100">
                  <a:extLst>
                    <a:ext uri="{9D8B030D-6E8A-4147-A177-3AD203B41FA5}">
                      <a16:colId xmlns:a16="http://schemas.microsoft.com/office/drawing/2014/main" val="4139850252"/>
                    </a:ext>
                  </a:extLst>
                </a:gridCol>
              </a:tblGrid>
              <a:tr h="4111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badi MT Condensed Extra Bold" panose="020B0306030101010103" pitchFamily="34" charset="77"/>
                        <a:ea typeface="ヒラギノ角ゴ Pro W3" panose="020B0300000000000000" pitchFamily="34" charset="-128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Abadi MT Condensed Extra Bold" panose="020B0306030101010103" pitchFamily="34" charset="77"/>
                          <a:ea typeface="ヒラギノ角ゴ Pro W3" panose="020B0300000000000000" pitchFamily="34" charset="-128"/>
                        </a:rPr>
                        <a:t>Russia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Abadi MT Condensed Extra Bold" panose="020B0306030101010103" pitchFamily="34" charset="77"/>
                          <a:ea typeface="ヒラギノ角ゴ Pro W3" panose="020B0300000000000000" pitchFamily="34" charset="-128"/>
                        </a:rPr>
                        <a:t>Italy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Abadi MT Condensed Extra Bold" panose="020B0306030101010103" pitchFamily="34" charset="77"/>
                          <a:ea typeface="ヒラギノ角ゴ Pro W3" panose="020B0300000000000000" pitchFamily="34" charset="-128"/>
                        </a:rPr>
                        <a:t>Germany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1438619"/>
                  </a:ext>
                </a:extLst>
              </a:tr>
              <a:tr h="7493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badi MT Condensed Extra Bold" panose="020B0306030101010103" pitchFamily="34" charset="77"/>
                        <a:ea typeface="ヒラギノ角ゴ Pro W3" panose="020B0300000000000000" pitchFamily="34" charset="-128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badi MT Condensed Extra Bold" panose="020B0306030101010103" pitchFamily="34" charset="77"/>
                          <a:ea typeface="ヒラギノ角ゴ Pro W3" panose="020B0300000000000000" pitchFamily="34" charset="-128"/>
                        </a:rPr>
                        <a:t>Stalin (Djugashvili) born, 1878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badi MT Condensed Extra Bold" panose="020B0306030101010103" pitchFamily="34" charset="77"/>
                          <a:ea typeface="ヒラギノ角ゴ Pro W3" panose="020B0300000000000000" pitchFamily="34" charset="-128"/>
                        </a:rPr>
                        <a:t>Mussolini born, 1883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badi MT Condensed Extra Bold" panose="020B0306030101010103" pitchFamily="34" charset="77"/>
                          <a:ea typeface="ヒラギノ角ゴ Pro W3" panose="020B0300000000000000" pitchFamily="34" charset="-128"/>
                        </a:rPr>
                        <a:t>Hitler born, 1889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85669736"/>
                  </a:ext>
                </a:extLst>
              </a:tr>
              <a:tr h="7540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badi MT Condensed Extra Bold" panose="020B0306030101010103" pitchFamily="34" charset="77"/>
                          <a:ea typeface="ヒラギノ角ゴ Pro W3" panose="020B0300000000000000" pitchFamily="34" charset="-128"/>
                        </a:rPr>
                        <a:t>1919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badi MT Condensed Extra Bold" panose="020B0306030101010103" pitchFamily="34" charset="77"/>
                          <a:ea typeface="ヒラギノ角ゴ Pro W3" panose="020B0300000000000000" pitchFamily="34" charset="-128"/>
                        </a:rPr>
                        <a:t>Stalin helps in setting up the totalitarian state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badi MT Condensed Extra Bold" panose="020B0306030101010103" pitchFamily="34" charset="77"/>
                          <a:ea typeface="ヒラギノ角ゴ Pro W3" panose="020B0300000000000000" pitchFamily="34" charset="-128"/>
                        </a:rPr>
                        <a:t>Mussolini founds first element of the Fascist movement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badi MT Condensed Extra Bold" panose="020B0306030101010103" pitchFamily="34" charset="77"/>
                          <a:ea typeface="ヒラギノ角ゴ Pro W3" panose="020B0300000000000000" pitchFamily="34" charset="-128"/>
                        </a:rPr>
                        <a:t>Hitler joins DAP and later reorganizes as NSDAP=the Nazi Party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16444315"/>
                  </a:ext>
                </a:extLst>
              </a:tr>
              <a:tr h="4127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badi MT Condensed Extra Bold" panose="020B0306030101010103" pitchFamily="34" charset="77"/>
                          <a:ea typeface="ヒラギノ角ゴ Pro W3" panose="020B0300000000000000" pitchFamily="34" charset="-128"/>
                        </a:rPr>
                        <a:t>1922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badi MT Condensed Extra Bold" panose="020B0306030101010103" pitchFamily="34" charset="77"/>
                        <a:ea typeface="ヒラギノ角ゴ Pro W3" panose="020B0300000000000000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badi MT Condensed Extra Bold" panose="020B0306030101010103" pitchFamily="34" charset="77"/>
                          <a:ea typeface="ヒラギノ角ゴ Pro W3" panose="020B0300000000000000" pitchFamily="34" charset="-128"/>
                        </a:rPr>
                        <a:t>Mussolini takes power as Prime Min.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badi MT Condensed Extra Bold" panose="020B0306030101010103" pitchFamily="34" charset="77"/>
                        <a:ea typeface="ヒラギノ角ゴ Pro W3" panose="020B0300000000000000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86667320"/>
                  </a:ext>
                </a:extLst>
              </a:tr>
              <a:tr h="7461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badi MT Condensed Extra Bold" panose="020B0306030101010103" pitchFamily="34" charset="77"/>
                          <a:ea typeface="ヒラギノ角ゴ Pro W3" panose="020B0300000000000000" pitchFamily="34" charset="-128"/>
                        </a:rPr>
                        <a:t>1923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badi MT Condensed Extra Bold" panose="020B0306030101010103" pitchFamily="34" charset="77"/>
                        <a:ea typeface="ヒラギノ角ゴ Pro W3" panose="020B0300000000000000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badi MT Condensed Extra Bold" panose="020B0306030101010103" pitchFamily="34" charset="77"/>
                        <a:ea typeface="ヒラギノ角ゴ Pro W3" panose="020B0300000000000000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badi MT Condensed Extra Bold" panose="020B0306030101010103" pitchFamily="34" charset="77"/>
                          <a:ea typeface="ヒラギノ角ゴ Pro W3" panose="020B0300000000000000" pitchFamily="34" charset="-128"/>
                        </a:rPr>
                        <a:t>Failed Beer Hall Putsch in Munich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73746215"/>
                  </a:ext>
                </a:extLst>
              </a:tr>
              <a:tr h="7477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badi MT Condensed Extra Bold" panose="020B0306030101010103" pitchFamily="34" charset="77"/>
                          <a:ea typeface="ヒラギノ角ゴ Pro W3" panose="020B0300000000000000" pitchFamily="34" charset="-128"/>
                        </a:rPr>
                        <a:t>1924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badi MT Condensed Extra Bold" panose="020B0306030101010103" pitchFamily="34" charset="77"/>
                          <a:ea typeface="ヒラギノ角ゴ Pro W3" panose="020B0300000000000000" pitchFamily="34" charset="-128"/>
                        </a:rPr>
                        <a:t>Lenin dies; Stalin starts maneuvering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badi MT Condensed Extra Bold" panose="020B0306030101010103" pitchFamily="34" charset="77"/>
                        <a:ea typeface="ヒラギノ角ゴ Pro W3" panose="020B0300000000000000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badi MT Condensed Extra Bold" panose="020B0306030101010103" pitchFamily="34" charset="77"/>
                          <a:ea typeface="ヒラギノ角ゴ Pro W3" panose="020B0300000000000000" pitchFamily="34" charset="-128"/>
                        </a:rPr>
                        <a:t>Hitler in house arrest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03233221"/>
                  </a:ext>
                </a:extLst>
              </a:tr>
              <a:tr h="7556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badi MT Condensed Extra Bold" panose="020B0306030101010103" pitchFamily="34" charset="77"/>
                          <a:ea typeface="ヒラギノ角ゴ Pro W3" panose="020B0300000000000000" pitchFamily="34" charset="-128"/>
                        </a:rPr>
                        <a:t>1925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badi MT Condensed Extra Bold" panose="020B0306030101010103" pitchFamily="34" charset="77"/>
                          <a:ea typeface="ヒラギノ角ゴ Pro W3" panose="020B0300000000000000" pitchFamily="34" charset="-128"/>
                        </a:rPr>
                        <a:t>Stalin prepares to oust his rivals for full power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badi MT Condensed Extra Bold" panose="020B0306030101010103" pitchFamily="34" charset="77"/>
                          <a:ea typeface="ヒラギノ角ゴ Pro W3" panose="020B0300000000000000" pitchFamily="34" charset="-128"/>
                        </a:rPr>
                        <a:t>Mussolini begins to set up a totalitarian, 1-party state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badi MT Condensed Extra Bold" panose="020B0306030101010103" pitchFamily="34" charset="77"/>
                          <a:ea typeface="ヒラギノ角ゴ Pro W3" panose="020B0300000000000000" pitchFamily="34" charset="-128"/>
                        </a:rPr>
                        <a:t>Hitler published </a:t>
                      </a:r>
                      <a:r>
                        <a:rPr kumimoji="0" lang="en-US" altLang="en-US" sz="20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badi MT Condensed Extra Bold" panose="020B0306030101010103" pitchFamily="34" charset="77"/>
                          <a:ea typeface="ヒラギノ角ゴ Pro W3" panose="020B0300000000000000" pitchFamily="34" charset="-128"/>
                        </a:rPr>
                        <a:t>Mein Kampf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25758492"/>
                  </a:ext>
                </a:extLst>
              </a:tr>
            </a:tbl>
          </a:graphicData>
        </a:graphic>
      </p:graphicFrame>
      <p:pic>
        <p:nvPicPr>
          <p:cNvPr id="44127" name="Picture 95" descr="hsm2">
            <a:extLst>
              <a:ext uri="{FF2B5EF4-FFF2-40B4-BE49-F238E27FC236}">
                <a16:creationId xmlns:a16="http://schemas.microsoft.com/office/drawing/2014/main" id="{6C160995-0503-C042-A045-6783CAEBF2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744" y="36576"/>
            <a:ext cx="2514600" cy="1139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2E5B84D-F1B0-0C49-9B1B-73A09B210C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145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9900"/>
    </mc:Choice>
    <mc:Fallback xmlns="">
      <p:transition spd="slow" advTm="2299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>
            <a:extLst>
              <a:ext uri="{FF2B5EF4-FFF2-40B4-BE49-F238E27FC236}">
                <a16:creationId xmlns:a16="http://schemas.microsoft.com/office/drawing/2014/main" id="{1D3030B9-9D70-5B44-9D75-5624D5F7906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895600" y="0"/>
            <a:ext cx="7772400" cy="1143000"/>
          </a:xfrm>
        </p:spPr>
        <p:txBody>
          <a:bodyPr/>
          <a:lstStyle/>
          <a:p>
            <a:pPr algn="r"/>
            <a:r>
              <a:rPr lang="en-US" altLang="en-US" dirty="0">
                <a:solidFill>
                  <a:srgbClr val="B9250C"/>
                </a:solidFill>
                <a:latin typeface="Cracked" pitchFamily="96" charset="0"/>
              </a:rPr>
              <a:t>Stalin, Mussolini, and Hitler</a:t>
            </a:r>
          </a:p>
        </p:txBody>
      </p:sp>
      <p:graphicFrame>
        <p:nvGraphicFramePr>
          <p:cNvPr id="65613" name="Group 77">
            <a:extLst>
              <a:ext uri="{FF2B5EF4-FFF2-40B4-BE49-F238E27FC236}">
                <a16:creationId xmlns:a16="http://schemas.microsoft.com/office/drawing/2014/main" id="{7AC65E5B-79D7-5941-969C-A6AA9FCB6EBF}"/>
              </a:ext>
            </a:extLst>
          </p:cNvPr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val="310335350"/>
              </p:ext>
            </p:extLst>
          </p:nvPr>
        </p:nvGraphicFramePr>
        <p:xfrm>
          <a:off x="1828800" y="1066800"/>
          <a:ext cx="8610600" cy="5760720"/>
        </p:xfrm>
        <a:graphic>
          <a:graphicData uri="http://schemas.openxmlformats.org/drawingml/2006/table">
            <a:tbl>
              <a:tblPr/>
              <a:tblGrid>
                <a:gridCol w="755650">
                  <a:extLst>
                    <a:ext uri="{9D8B030D-6E8A-4147-A177-3AD203B41FA5}">
                      <a16:colId xmlns:a16="http://schemas.microsoft.com/office/drawing/2014/main" val="1779482621"/>
                    </a:ext>
                  </a:extLst>
                </a:gridCol>
                <a:gridCol w="2492375">
                  <a:extLst>
                    <a:ext uri="{9D8B030D-6E8A-4147-A177-3AD203B41FA5}">
                      <a16:colId xmlns:a16="http://schemas.microsoft.com/office/drawing/2014/main" val="1407449607"/>
                    </a:ext>
                  </a:extLst>
                </a:gridCol>
                <a:gridCol w="2190750">
                  <a:extLst>
                    <a:ext uri="{9D8B030D-6E8A-4147-A177-3AD203B41FA5}">
                      <a16:colId xmlns:a16="http://schemas.microsoft.com/office/drawing/2014/main" val="3522446251"/>
                    </a:ext>
                  </a:extLst>
                </a:gridCol>
                <a:gridCol w="3171825">
                  <a:extLst>
                    <a:ext uri="{9D8B030D-6E8A-4147-A177-3AD203B41FA5}">
                      <a16:colId xmlns:a16="http://schemas.microsoft.com/office/drawing/2014/main" val="3931156324"/>
                    </a:ext>
                  </a:extLst>
                </a:gridCol>
              </a:tblGrid>
              <a:tr h="4572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badi MT Condensed Extra Bold" panose="020B0306030101010103" pitchFamily="34" charset="77"/>
                        <a:ea typeface="ヒラギノ角ゴ Pro W3" panose="020B0300000000000000" pitchFamily="34" charset="-128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Abadi MT Condensed Extra Bold" panose="020B0306030101010103" pitchFamily="34" charset="77"/>
                          <a:ea typeface="ヒラギノ角ゴ Pro W3" panose="020B0300000000000000" pitchFamily="34" charset="-128"/>
                        </a:rPr>
                        <a:t>Russia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Abadi MT Condensed Extra Bold" panose="020B0306030101010103" pitchFamily="34" charset="77"/>
                          <a:ea typeface="ヒラギノ角ゴ Pro W3" panose="020B0300000000000000" pitchFamily="34" charset="-128"/>
                        </a:rPr>
                        <a:t>Italy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Abadi MT Condensed Extra Bold" panose="020B0306030101010103" pitchFamily="34" charset="77"/>
                          <a:ea typeface="ヒラギノ角ゴ Pro W3" panose="020B0300000000000000" pitchFamily="34" charset="-128"/>
                        </a:rPr>
                        <a:t>Germany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29060630"/>
                  </a:ext>
                </a:extLst>
              </a:tr>
              <a:tr h="7635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badi MT Condensed Extra Bold" panose="020B0306030101010103" pitchFamily="34" charset="77"/>
                          <a:ea typeface="ヒラギノ角ゴ Pro W3" panose="020B0300000000000000" pitchFamily="34" charset="-128"/>
                        </a:rPr>
                        <a:t>1927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badi MT Condensed Extra Bold" panose="020B0306030101010103" pitchFamily="34" charset="77"/>
                          <a:ea typeface="ヒラギノ角ゴ Pro W3" panose="020B0300000000000000" pitchFamily="34" charset="-128"/>
                        </a:rPr>
                        <a:t>Stalin triumphs over rivals.  Forced collectivization.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badi MT Condensed Extra Bold" panose="020B0306030101010103" pitchFamily="34" charset="77"/>
                          <a:ea typeface="ヒラギノ角ゴ Pro W3" panose="020B0300000000000000" pitchFamily="34" charset="-128"/>
                        </a:rPr>
                        <a:t>Authoritarian police state begins, to be completed in 1929.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badi MT Condensed Light" panose="020B0306030101010103" pitchFamily="34" charset="77"/>
                          <a:ea typeface="ヒラギノ角ゴ Pro W3" panose="020B0300000000000000" pitchFamily="34" charset="-128"/>
                        </a:rPr>
                        <a:t>"We are socialists, we are enemies of today’s capitalistic economic system for the exploitation of the economically weak, with its unfair salaries, with its unseemly evaluation of a human being according to wealth and property instead of responsibility and performance, and we are determined to destroy this system under all conditions.”</a:t>
                      </a:r>
                      <a:endParaRPr kumimoji="0" lang="en-US" alt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ヒラギノ角ゴ Pro W3" panose="020B0300000000000000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57869255"/>
                  </a:ext>
                </a:extLst>
              </a:tr>
              <a:tr h="7604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badi MT Condensed Extra Bold" panose="020B0306030101010103" pitchFamily="34" charset="77"/>
                          <a:ea typeface="ヒラギノ角ゴ Pro W3" panose="020B0300000000000000" pitchFamily="34" charset="-128"/>
                        </a:rPr>
                        <a:t>1931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badi MT Condensed Extra Bold" panose="020B0306030101010103" pitchFamily="34" charset="77"/>
                          <a:ea typeface="ヒラギノ角ゴ Pro W3" panose="020B0300000000000000" pitchFamily="34" charset="-128"/>
                        </a:rPr>
                        <a:t>Beginning of created famine in Ukraine, Belorus, etc.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badi MT Condensed Extra Bold" panose="020B0306030101010103" pitchFamily="34" charset="77"/>
                          <a:ea typeface="ヒラギノ角ゴ Pro W3" panose="020B0300000000000000" pitchFamily="34" charset="-128"/>
                        </a:rPr>
                        <a:t>beginning of reconciliation with Church (1929-1933)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badi MT Condensed Extra Bold" panose="020B0306030101010103" pitchFamily="34" charset="77"/>
                          <a:ea typeface="ヒラギノ角ゴ Pro W3" panose="020B0300000000000000" pitchFamily="34" charset="-128"/>
                        </a:rPr>
                        <a:t>Depression hit Germany hard in 1930, deepens after that. Hitler begins to win in local and national elections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07747279"/>
                  </a:ext>
                </a:extLst>
              </a:tr>
              <a:tr h="6604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badi MT Condensed Extra Bold" panose="020B0306030101010103" pitchFamily="34" charset="77"/>
                          <a:ea typeface="ヒラギノ角ゴ Pro W3" panose="020B0300000000000000" pitchFamily="34" charset="-128"/>
                        </a:rPr>
                        <a:t>1933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badi MT Condensed Extra Bold" panose="020B0306030101010103" pitchFamily="34" charset="77"/>
                          <a:ea typeface="ヒラギノ角ゴ Pro W3" panose="020B0300000000000000" pitchFamily="34" charset="-128"/>
                        </a:rPr>
                        <a:t>Stalin prepares idea of popular front politics in We. Europe for 1934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badi MT Condensed Extra Bold" panose="020B0306030101010103" pitchFamily="34" charset="77"/>
                        <a:ea typeface="ヒラギノ角ゴ Pro W3" panose="020B0300000000000000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badi MT Condensed Extra Bold" panose="020B0306030101010103" pitchFamily="34" charset="77"/>
                          <a:ea typeface="ヒラギノ角ゴ Pro W3" panose="020B0300000000000000" pitchFamily="34" charset="-128"/>
                        </a:rPr>
                        <a:t>Hitler appointed Chancellor. January 30, 1933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22446040"/>
                  </a:ext>
                </a:extLst>
              </a:tr>
              <a:tr h="6778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badi MT Condensed Extra Bold" panose="020B0306030101010103" pitchFamily="34" charset="77"/>
                          <a:ea typeface="ヒラギノ角ゴ Pro W3" panose="020B0300000000000000" pitchFamily="34" charset="-128"/>
                        </a:rPr>
                        <a:t>1934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badi MT Condensed Extra Bold" panose="020B0306030101010103" pitchFamily="34" charset="77"/>
                          <a:ea typeface="ヒラギノ角ゴ Pro W3" panose="020B0300000000000000" pitchFamily="34" charset="-128"/>
                        </a:rPr>
                        <a:t>Murder of Kirov; beginning of Purges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badi MT Condensed Extra Bold" panose="020B0306030101010103" pitchFamily="34" charset="77"/>
                          <a:ea typeface="ヒラギノ角ゴ Pro W3" panose="020B0300000000000000" pitchFamily="34" charset="-128"/>
                        </a:rPr>
                        <a:t>Muss. opposition to Hitler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badi MT Condensed Extra Bold" panose="020B0306030101010103" pitchFamily="34" charset="77"/>
                          <a:ea typeface="ヒラギノ角ゴ Pro W3" panose="020B0300000000000000" pitchFamily="34" charset="-128"/>
                        </a:rPr>
                        <a:t>Consolidation of Nazi Power and Night of Long Knives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40182456"/>
                  </a:ext>
                </a:extLst>
              </a:tr>
            </a:tbl>
          </a:graphicData>
        </a:graphic>
      </p:graphicFrame>
      <p:pic>
        <p:nvPicPr>
          <p:cNvPr id="65614" name="Picture 78" descr="hsm2">
            <a:extLst>
              <a:ext uri="{FF2B5EF4-FFF2-40B4-BE49-F238E27FC236}">
                <a16:creationId xmlns:a16="http://schemas.microsoft.com/office/drawing/2014/main" id="{1F80EDF7-C686-834D-A7D4-F6CFAC0493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" y="73025"/>
            <a:ext cx="2362200" cy="1069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777E196-1015-7C44-A4DA-E0D9DDB10B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98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8389"/>
    </mc:Choice>
    <mc:Fallback xmlns="">
      <p:transition spd="slow" advTm="2183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>
            <a:extLst>
              <a:ext uri="{FF2B5EF4-FFF2-40B4-BE49-F238E27FC236}">
                <a16:creationId xmlns:a16="http://schemas.microsoft.com/office/drawing/2014/main" id="{9934577F-FEC0-504E-BBD5-7C4C0D81869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152400"/>
            <a:ext cx="8534400" cy="838200"/>
          </a:xfrm>
        </p:spPr>
        <p:txBody>
          <a:bodyPr/>
          <a:lstStyle/>
          <a:p>
            <a:pPr algn="r"/>
            <a:r>
              <a:rPr lang="en-US" altLang="en-US" dirty="0">
                <a:solidFill>
                  <a:srgbClr val="B9250C"/>
                </a:solidFill>
                <a:latin typeface="Cracked" pitchFamily="96" charset="0"/>
              </a:rPr>
              <a:t>Stalin, Mussolini, and Hitler</a:t>
            </a:r>
          </a:p>
        </p:txBody>
      </p:sp>
      <p:graphicFrame>
        <p:nvGraphicFramePr>
          <p:cNvPr id="66631" name="Group 71">
            <a:extLst>
              <a:ext uri="{FF2B5EF4-FFF2-40B4-BE49-F238E27FC236}">
                <a16:creationId xmlns:a16="http://schemas.microsoft.com/office/drawing/2014/main" id="{7220CAEE-46C9-4642-BEAF-05CD2813C98A}"/>
              </a:ext>
            </a:extLst>
          </p:cNvPr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val="1976726976"/>
              </p:ext>
            </p:extLst>
          </p:nvPr>
        </p:nvGraphicFramePr>
        <p:xfrm>
          <a:off x="1676400" y="1219200"/>
          <a:ext cx="8763000" cy="5486402"/>
        </p:xfrm>
        <a:graphic>
          <a:graphicData uri="http://schemas.openxmlformats.org/drawingml/2006/table">
            <a:tbl>
              <a:tblPr/>
              <a:tblGrid>
                <a:gridCol w="776288">
                  <a:extLst>
                    <a:ext uri="{9D8B030D-6E8A-4147-A177-3AD203B41FA5}">
                      <a16:colId xmlns:a16="http://schemas.microsoft.com/office/drawing/2014/main" val="373670049"/>
                    </a:ext>
                  </a:extLst>
                </a:gridCol>
                <a:gridCol w="2509837">
                  <a:extLst>
                    <a:ext uri="{9D8B030D-6E8A-4147-A177-3AD203B41FA5}">
                      <a16:colId xmlns:a16="http://schemas.microsoft.com/office/drawing/2014/main" val="2118811277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50252971"/>
                    </a:ext>
                  </a:extLst>
                </a:gridCol>
                <a:gridCol w="2847975">
                  <a:extLst>
                    <a:ext uri="{9D8B030D-6E8A-4147-A177-3AD203B41FA5}">
                      <a16:colId xmlns:a16="http://schemas.microsoft.com/office/drawing/2014/main" val="1994478417"/>
                    </a:ext>
                  </a:extLst>
                </a:gridCol>
              </a:tblGrid>
              <a:tr h="5492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Abadi MT Condensed Extra Bold" panose="020B0306030101010103" pitchFamily="34" charset="77"/>
                        <a:ea typeface="ヒラギノ角ゴ Pro W3" panose="020B0300000000000000" pitchFamily="34" charset="-128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Abadi MT Condensed Extra Bold" panose="020B0306030101010103" pitchFamily="34" charset="77"/>
                          <a:ea typeface="ヒラギノ角ゴ Pro W3" panose="020B0300000000000000" pitchFamily="34" charset="-128"/>
                        </a:rPr>
                        <a:t>Russia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Abadi MT Condensed Extra Bold" panose="020B0306030101010103" pitchFamily="34" charset="77"/>
                          <a:ea typeface="ヒラギノ角ゴ Pro W3" panose="020B0300000000000000" pitchFamily="34" charset="-128"/>
                        </a:rPr>
                        <a:t>Italy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Abadi MT Condensed Extra Bold" panose="020B0306030101010103" pitchFamily="34" charset="77"/>
                          <a:ea typeface="ヒラギノ角ゴ Pro W3" panose="020B0300000000000000" pitchFamily="34" charset="-128"/>
                        </a:rPr>
                        <a:t>Germany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36658029"/>
                  </a:ext>
                </a:extLst>
              </a:tr>
              <a:tr h="7921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badi MT Condensed Extra Bold" panose="020B0306030101010103" pitchFamily="34" charset="77"/>
                          <a:ea typeface="ヒラギノ角ゴ Pro W3" panose="020B0300000000000000" pitchFamily="34" charset="-128"/>
                        </a:rPr>
                        <a:t>1935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badi MT Condensed Extra Bold" panose="020B0306030101010103" pitchFamily="34" charset="77"/>
                        <a:ea typeface="ヒラギノ角ゴ Pro W3" panose="020B0300000000000000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badi MT Condensed Extra Bold" panose="020B0306030101010103" pitchFamily="34" charset="77"/>
                          <a:ea typeface="ヒラギノ角ゴ Pro W3" panose="020B0300000000000000" pitchFamily="34" charset="-128"/>
                        </a:rPr>
                        <a:t>Invasion of Ethiopia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badi MT Condensed Extra Bold" panose="020B0306030101010103" pitchFamily="34" charset="77"/>
                          <a:ea typeface="ヒラギノ角ゴ Pro W3" panose="020B0300000000000000" pitchFamily="34" charset="-128"/>
                        </a:rPr>
                        <a:t>Nuremberg Laws;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badi MT Condensed Extra Bold" panose="020B0306030101010103" pitchFamily="34" charset="77"/>
                          <a:ea typeface="ヒラギノ角ゴ Pro W3" panose="020B0300000000000000" pitchFamily="34" charset="-128"/>
                        </a:rPr>
                        <a:t>Saarland Plebiscite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74748144"/>
                  </a:ext>
                </a:extLst>
              </a:tr>
              <a:tr h="13303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badi MT Condensed Extra Bold" panose="020B0306030101010103" pitchFamily="34" charset="77"/>
                          <a:ea typeface="ヒラギノ角ゴ Pro W3" panose="020B0300000000000000" pitchFamily="34" charset="-128"/>
                        </a:rPr>
                        <a:t>1936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badi MT Condensed Extra Bold" panose="020B0306030101010103" pitchFamily="34" charset="77"/>
                          <a:ea typeface="ヒラギノ角ゴ Pro W3" panose="020B0300000000000000" pitchFamily="34" charset="-128"/>
                        </a:rPr>
                        <a:t>Intervention in Spanish Civ. War--leftist side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badi MT Condensed Extra Bold" panose="020B0306030101010103" pitchFamily="34" charset="77"/>
                          <a:ea typeface="ヒラギノ角ゴ Pro W3" panose="020B0300000000000000" pitchFamily="34" charset="-128"/>
                        </a:rPr>
                        <a:t>Intervention in Spanish Civ. War--nationalist side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badi MT Condensed Extra Bold" panose="020B0306030101010103" pitchFamily="34" charset="77"/>
                          <a:ea typeface="ヒラギノ角ゴ Pro W3" panose="020B0300000000000000" pitchFamily="34" charset="-128"/>
                        </a:rPr>
                        <a:t>Intervention in Spanish Civ. War--nationalist side; signing of anti-Comintern Pact with Japan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66897854"/>
                  </a:ext>
                </a:extLst>
              </a:tr>
              <a:tr h="10207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badi MT Condensed Extra Bold" panose="020B0306030101010103" pitchFamily="34" charset="77"/>
                          <a:ea typeface="ヒラギノ角ゴ Pro W3" panose="020B0300000000000000" pitchFamily="34" charset="-128"/>
                        </a:rPr>
                        <a:t>1937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badi MT Condensed Extra Bold" panose="020B0306030101010103" pitchFamily="34" charset="77"/>
                          <a:ea typeface="ヒラギノ角ゴ Pro W3" panose="020B0300000000000000" pitchFamily="34" charset="-128"/>
                        </a:rPr>
                        <a:t>Most intensive time of Purges begins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badi MT Condensed Extra Bold" panose="020B0306030101010103" pitchFamily="34" charset="77"/>
                          <a:ea typeface="ヒラギノ角ゴ Pro W3" panose="020B0300000000000000" pitchFamily="34" charset="-128"/>
                        </a:rPr>
                        <a:t>Italy signs on with Germany and Japan in anti-Comintern Pact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badi MT Condensed Extra Bold" panose="020B0306030101010103" pitchFamily="34" charset="77"/>
                        <a:ea typeface="ヒラギノ角ゴ Pro W3" panose="020B0300000000000000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50623791"/>
                  </a:ext>
                </a:extLst>
              </a:tr>
              <a:tr h="7731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badi MT Condensed Extra Bold" panose="020B0306030101010103" pitchFamily="34" charset="77"/>
                          <a:ea typeface="ヒラギノ角ゴ Pro W3" panose="020B0300000000000000" pitchFamily="34" charset="-128"/>
                        </a:rPr>
                        <a:t>1938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badi MT Condensed Extra Bold" panose="020B0306030101010103" pitchFamily="34" charset="77"/>
                        <a:ea typeface="ヒラギノ角ゴ Pro W3" panose="020B0300000000000000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badi MT Condensed Extra Bold" panose="020B0306030101010103" pitchFamily="34" charset="77"/>
                          <a:ea typeface="ヒラギノ角ゴ Pro W3" panose="020B0300000000000000" pitchFamily="34" charset="-128"/>
                        </a:rPr>
                        <a:t>Munich Crisis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badi MT Condensed Extra Bold" panose="020B0306030101010103" pitchFamily="34" charset="77"/>
                          <a:ea typeface="ヒラギノ角ゴ Pro W3" panose="020B0300000000000000" pitchFamily="34" charset="-128"/>
                        </a:rPr>
                        <a:t>Anschluss with Austria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badi MT Condensed Extra Bold" panose="020B0306030101010103" pitchFamily="34" charset="77"/>
                          <a:ea typeface="ヒラギノ角ゴ Pro W3" panose="020B0300000000000000" pitchFamily="34" charset="-128"/>
                        </a:rPr>
                        <a:t>Munich Crisis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15757478"/>
                  </a:ext>
                </a:extLst>
              </a:tr>
              <a:tr h="10207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badi MT Condensed Extra Bold" panose="020B0306030101010103" pitchFamily="34" charset="77"/>
                          <a:ea typeface="ヒラギノ角ゴ Pro W3" panose="020B0300000000000000" pitchFamily="34" charset="-128"/>
                        </a:rPr>
                        <a:t>1939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badi MT Condensed Extra Bold" panose="020B0306030101010103" pitchFamily="34" charset="77"/>
                          <a:ea typeface="ヒラギノ角ゴ Pro W3" panose="020B0300000000000000" pitchFamily="34" charset="-128"/>
                        </a:rPr>
                        <a:t>Non-Aggression Pact with Germany; invasion of Poland, Sept. 17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badi MT Condensed Extra Bold" panose="020B0306030101010103" pitchFamily="34" charset="77"/>
                          <a:ea typeface="ヒラギノ角ゴ Pro W3" panose="020B0300000000000000" pitchFamily="34" charset="-128"/>
                        </a:rPr>
                        <a:t>Italy stays out of war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anose="020B0300000000000000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badi MT Condensed Extra Bold" panose="020B0306030101010103" pitchFamily="34" charset="77"/>
                          <a:ea typeface="ヒラギノ角ゴ Pro W3" panose="020B0300000000000000" pitchFamily="34" charset="-128"/>
                        </a:rPr>
                        <a:t>Non-Aggression Pact with Soviet Union; invasion of Poland Sept. 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86033442"/>
                  </a:ext>
                </a:extLst>
              </a:tr>
            </a:tbl>
          </a:graphicData>
        </a:graphic>
      </p:graphicFrame>
      <p:pic>
        <p:nvPicPr>
          <p:cNvPr id="66630" name="Picture 70" descr="hsm2">
            <a:extLst>
              <a:ext uri="{FF2B5EF4-FFF2-40B4-BE49-F238E27FC236}">
                <a16:creationId xmlns:a16="http://schemas.microsoft.com/office/drawing/2014/main" id="{6AA012B5-F4DA-4141-9699-4EC21C8729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9525"/>
            <a:ext cx="2667000" cy="1209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65F9E0E-DFEF-AD43-8873-C660F18EB7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728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195"/>
    </mc:Choice>
    <mc:Fallback xmlns="">
      <p:transition spd="slow" advTm="1201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2" name="Rectangle 4">
            <a:extLst>
              <a:ext uri="{FF2B5EF4-FFF2-40B4-BE49-F238E27FC236}">
                <a16:creationId xmlns:a16="http://schemas.microsoft.com/office/drawing/2014/main" id="{00F47F59-1E83-2B4B-A4F6-BF7CCDAEFC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53312" y="496888"/>
            <a:ext cx="10107168" cy="5232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en-US" sz="2800" b="1" dirty="0">
                <a:solidFill>
                  <a:srgbClr val="DD4833"/>
                </a:solidFill>
              </a:rPr>
              <a:t>Mussolini was...</a:t>
            </a:r>
            <a:endParaRPr lang="en-US" altLang="en-US" dirty="0"/>
          </a:p>
          <a:p>
            <a:endParaRPr lang="en-US" altLang="en-US" dirty="0"/>
          </a:p>
          <a:p>
            <a:r>
              <a:rPr lang="en-US" altLang="en-US" dirty="0"/>
              <a:t>a statist, a socialist, and a</a:t>
            </a:r>
          </a:p>
          <a:p>
            <a:r>
              <a:rPr lang="en-US" altLang="en-US" dirty="0"/>
              <a:t>nationalist</a:t>
            </a:r>
          </a:p>
          <a:p>
            <a:endParaRPr lang="en-US" altLang="en-US" dirty="0"/>
          </a:p>
          <a:p>
            <a:r>
              <a:rPr lang="en-US" altLang="en-US" dirty="0"/>
              <a:t>He invented the whole totalitarian ideology and much </a:t>
            </a:r>
          </a:p>
          <a:p>
            <a:r>
              <a:rPr lang="en-US" altLang="en-US" dirty="0"/>
              <a:t>in the trappings of the totalitarian movements.  </a:t>
            </a:r>
          </a:p>
          <a:p>
            <a:endParaRPr lang="en-US" altLang="en-US" dirty="0"/>
          </a:p>
          <a:p>
            <a:r>
              <a:rPr lang="en-US" altLang="en-US" dirty="0">
                <a:latin typeface="Arial Narrow Bold" panose="020B0606020202030204" pitchFamily="34" charset="0"/>
              </a:rPr>
              <a:t>But he was not the killer that Stalin and </a:t>
            </a:r>
          </a:p>
          <a:p>
            <a:r>
              <a:rPr lang="en-US" altLang="en-US" dirty="0">
                <a:latin typeface="Arial Narrow Bold" panose="020B0606020202030204" pitchFamily="34" charset="0"/>
              </a:rPr>
              <a:t>Hitler were.  His squadristi killed several </a:t>
            </a:r>
          </a:p>
          <a:p>
            <a:r>
              <a:rPr lang="en-US" altLang="en-US" dirty="0">
                <a:latin typeface="Arial Narrow Bold" panose="020B0606020202030204" pitchFamily="34" charset="0"/>
              </a:rPr>
              <a:t>hundred people in street fights and murders </a:t>
            </a:r>
          </a:p>
          <a:p>
            <a:r>
              <a:rPr lang="en-US" altLang="en-US" dirty="0">
                <a:latin typeface="Arial Narrow Bold" panose="020B0606020202030204" pitchFamily="34" charset="0"/>
              </a:rPr>
              <a:t>over the years.  But in the whole period </a:t>
            </a:r>
          </a:p>
          <a:p>
            <a:r>
              <a:rPr lang="en-US" altLang="en-US" dirty="0">
                <a:latin typeface="Arial Narrow Bold" panose="020B0606020202030204" pitchFamily="34" charset="0"/>
              </a:rPr>
              <a:t>of Fascist Italy up until 1940, only about 10 individuals</a:t>
            </a:r>
          </a:p>
          <a:p>
            <a:r>
              <a:rPr lang="en-US" altLang="en-US" dirty="0">
                <a:latin typeface="Arial Narrow Bold" panose="020B0606020202030204" pitchFamily="34" charset="0"/>
              </a:rPr>
              <a:t>were executed for political crimes.  </a:t>
            </a:r>
          </a:p>
          <a:p>
            <a:endParaRPr lang="en-US" altLang="en-US" dirty="0">
              <a:latin typeface="Arial Narrow Bold" panose="020B0606020202030204" pitchFamily="34" charset="0"/>
            </a:endParaRPr>
          </a:p>
          <a:p>
            <a:r>
              <a:rPr lang="en-US" altLang="en-US" dirty="0">
                <a:latin typeface="Arial Narrow Bold" panose="020B0606020202030204" pitchFamily="34" charset="0"/>
              </a:rPr>
              <a:t>Example:  Writer Carlo Levi was an outspoken critic </a:t>
            </a:r>
          </a:p>
          <a:p>
            <a:r>
              <a:rPr lang="en-US" altLang="en-US" dirty="0">
                <a:latin typeface="Arial Narrow Bold" panose="020B0606020202030204" pitchFamily="34" charset="0"/>
              </a:rPr>
              <a:t>of the Fascist regime.  He was arrested and sentence to...</a:t>
            </a:r>
          </a:p>
          <a:p>
            <a:r>
              <a:rPr lang="en-US" altLang="en-US" dirty="0">
                <a:latin typeface="Arial Narrow Bold" panose="020B0606020202030204" pitchFamily="34" charset="0"/>
              </a:rPr>
              <a:t>three years of “exile” in Southern Italy.</a:t>
            </a:r>
            <a:r>
              <a:rPr lang="en-US" altLang="en-US" dirty="0"/>
              <a:t>  </a:t>
            </a:r>
          </a:p>
        </p:txBody>
      </p:sp>
      <p:pic>
        <p:nvPicPr>
          <p:cNvPr id="94213" name="Picture 5" descr="aa7145aaa9">
            <a:extLst>
              <a:ext uri="{FF2B5EF4-FFF2-40B4-BE49-F238E27FC236}">
                <a16:creationId xmlns:a16="http://schemas.microsoft.com/office/drawing/2014/main" id="{9CD8B0BF-471C-6940-B887-FFE372C554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3927475"/>
            <a:ext cx="2286000" cy="1866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4214" name="Picture 6" descr="images-2">
            <a:extLst>
              <a:ext uri="{FF2B5EF4-FFF2-40B4-BE49-F238E27FC236}">
                <a16:creationId xmlns:a16="http://schemas.microsoft.com/office/drawing/2014/main" id="{31B4343E-A8BC-3145-ADBD-0530AA9423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2076" y="0"/>
            <a:ext cx="1389063" cy="198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22D2FE34-0240-5342-8BAF-556698CAD3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7E266A80-C33A-0C43-9C65-7DD08CBB7F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567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604"/>
    </mc:Choice>
    <mc:Fallback xmlns="">
      <p:transition spd="slow" advTm="466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>
            <a:extLst>
              <a:ext uri="{FF2B5EF4-FFF2-40B4-BE49-F238E27FC236}">
                <a16:creationId xmlns:a16="http://schemas.microsoft.com/office/drawing/2014/main" id="{2EE2F89E-9007-7D4D-BDCD-F5E70177CB5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228600"/>
            <a:ext cx="5334000" cy="2057400"/>
          </a:xfrm>
        </p:spPr>
        <p:txBody>
          <a:bodyPr/>
          <a:lstStyle/>
          <a:p>
            <a:pPr algn="l"/>
            <a:r>
              <a:rPr lang="en-US" altLang="en-US" sz="4000" b="1" dirty="0">
                <a:solidFill>
                  <a:srgbClr val="DD4833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the most murderous of the three totalitarians was Stalin</a:t>
            </a:r>
            <a:endParaRPr lang="en-US" altLang="en-US" dirty="0">
              <a:solidFill>
                <a:srgbClr val="DD4833"/>
              </a:solidFill>
            </a:endParaRPr>
          </a:p>
        </p:txBody>
      </p:sp>
      <p:sp>
        <p:nvSpPr>
          <p:cNvPr id="95236" name="Rectangle 4">
            <a:extLst>
              <a:ext uri="{FF2B5EF4-FFF2-40B4-BE49-F238E27FC236}">
                <a16:creationId xmlns:a16="http://schemas.microsoft.com/office/drawing/2014/main" id="{31BC6E66-7BF9-2D44-AC4F-35CBCDE86336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2971800" y="2590800"/>
            <a:ext cx="3810000" cy="4114800"/>
          </a:xfrm>
        </p:spPr>
        <p:txBody>
          <a:bodyPr/>
          <a:lstStyle/>
          <a:p>
            <a:r>
              <a:rPr lang="en-US" altLang="en-US" dirty="0">
                <a:latin typeface="Abadi MT Condensed Extra Bold" panose="020B0306030101010103" pitchFamily="34" charset="77"/>
              </a:rPr>
              <a:t>Intentional starvation, Civil War (Stalin was party Gen.Sec.)</a:t>
            </a:r>
          </a:p>
          <a:p>
            <a:r>
              <a:rPr lang="en-US" altLang="en-US" dirty="0">
                <a:latin typeface="Abadi MT Condensed Extra Bold" panose="020B0306030101010103" pitchFamily="34" charset="77"/>
              </a:rPr>
              <a:t>Show trials and expansion of GuLag system, late twenties.</a:t>
            </a:r>
          </a:p>
          <a:p>
            <a:r>
              <a:rPr lang="en-US" altLang="en-US" dirty="0">
                <a:latin typeface="Abadi MT Condensed Extra Bold" panose="020B0306030101010103" pitchFamily="34" charset="77"/>
              </a:rPr>
              <a:t>Forced collectivization and war against the kulaks</a:t>
            </a:r>
            <a:endParaRPr lang="en-US" altLang="en-US" dirty="0"/>
          </a:p>
        </p:txBody>
      </p:sp>
      <p:sp>
        <p:nvSpPr>
          <p:cNvPr id="95237" name="Rectangle 5">
            <a:extLst>
              <a:ext uri="{FF2B5EF4-FFF2-40B4-BE49-F238E27FC236}">
                <a16:creationId xmlns:a16="http://schemas.microsoft.com/office/drawing/2014/main" id="{26982AC2-538E-7B4B-8F58-27F871826FA7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6858000" y="76200"/>
            <a:ext cx="3810000" cy="7772400"/>
          </a:xfrm>
        </p:spPr>
        <p:txBody>
          <a:bodyPr/>
          <a:lstStyle/>
          <a:p>
            <a:r>
              <a:rPr lang="en-US" altLang="en-US" dirty="0">
                <a:latin typeface="Abadi MT Condensed Extra Bold" panose="020B0306030101010103" pitchFamily="34" charset="77"/>
              </a:rPr>
              <a:t>After widespread arrests and murders, in 1932, beginning of the artificial famine in Ukraine, Belorus, and other areas:  some 9 or 10 million dead at least.</a:t>
            </a:r>
          </a:p>
          <a:p>
            <a:r>
              <a:rPr lang="en-US" altLang="en-US" dirty="0">
                <a:latin typeface="Abadi MT Condensed Extra Bold" panose="020B0306030101010103" pitchFamily="34" charset="77"/>
              </a:rPr>
              <a:t>1934 The Great Purges</a:t>
            </a:r>
          </a:p>
          <a:p>
            <a:r>
              <a:rPr lang="en-US" altLang="en-US" dirty="0">
                <a:latin typeface="Abadi MT Condensed Extra Bold" panose="020B0306030101010103" pitchFamily="34" charset="77"/>
              </a:rPr>
              <a:t>1935-38  Some 6 million from many ethnic groups deported, moved, killed (about 1.5 million)</a:t>
            </a:r>
            <a:endParaRPr lang="en-US" altLang="en-US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5694FF7-C1BE-B346-8DFC-A1C724A3BC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014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409"/>
    </mc:Choice>
    <mc:Fallback xmlns="">
      <p:transition spd="slow" advTm="134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A9D75E-6551-3C41-97E2-E29F570959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12501A-54EF-AD4D-99F5-B7C343B41B9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FB48C0D-C8CD-9C40-A079-BA117D456C9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6D614AD-3F32-8349-82B8-D00D1A9193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1D3F73D2-84F8-AB4B-8AB7-0B54BFFA1C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642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965"/>
    </mc:Choice>
    <mc:Fallback xmlns="">
      <p:transition spd="slow" advTm="249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1238</TotalTime>
  <Words>593</Words>
  <Application>Microsoft Macintosh PowerPoint</Application>
  <PresentationFormat>Widescreen</PresentationFormat>
  <Paragraphs>90</Paragraphs>
  <Slides>7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7" baseType="lpstr">
      <vt:lpstr>ヒラギノ角ゴ Pro W3</vt:lpstr>
      <vt:lpstr>Abadi MT Condensed Extra Bold</vt:lpstr>
      <vt:lpstr>Abadi MT Condensed Light</vt:lpstr>
      <vt:lpstr>Andreas Typewriter</vt:lpstr>
      <vt:lpstr>Arial</vt:lpstr>
      <vt:lpstr>Arial Narrow Bold</vt:lpstr>
      <vt:lpstr>Calibri</vt:lpstr>
      <vt:lpstr>Calibri Light</vt:lpstr>
      <vt:lpstr>Cracked</vt:lpstr>
      <vt:lpstr>Office Theme</vt:lpstr>
      <vt:lpstr>The Totalitarians consolidate power Hunt Tooley Hist 143</vt:lpstr>
      <vt:lpstr>Stalin, Mussolini, and Hitler</vt:lpstr>
      <vt:lpstr>Stalin, Mussolini, and Hitler</vt:lpstr>
      <vt:lpstr>Stalin, Mussolini, and Hitler</vt:lpstr>
      <vt:lpstr>PowerPoint Presentation</vt:lpstr>
      <vt:lpstr>the most murderous of the three totalitarians was Stalin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Totalitarians consolidate power Hunt Tooley Hist 143</dc:title>
  <dc:creator>Microsoft Office User</dc:creator>
  <cp:lastModifiedBy>Microsoft Office User</cp:lastModifiedBy>
  <cp:revision>8</cp:revision>
  <dcterms:created xsi:type="dcterms:W3CDTF">2020-04-20T21:36:22Z</dcterms:created>
  <dcterms:modified xsi:type="dcterms:W3CDTF">2020-04-21T18:35:09Z</dcterms:modified>
</cp:coreProperties>
</file>