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264" r:id="rId3"/>
    <p:sldId id="331" r:id="rId4"/>
    <p:sldId id="344" r:id="rId5"/>
    <p:sldId id="345" r:id="rId6"/>
    <p:sldId id="332" r:id="rId7"/>
    <p:sldId id="333" r:id="rId8"/>
    <p:sldId id="334" r:id="rId9"/>
    <p:sldId id="335" r:id="rId10"/>
    <p:sldId id="346" r:id="rId11"/>
    <p:sldId id="347" r:id="rId12"/>
    <p:sldId id="348" r:id="rId13"/>
    <p:sldId id="354" r:id="rId14"/>
    <p:sldId id="349" r:id="rId15"/>
    <p:sldId id="350" r:id="rId16"/>
    <p:sldId id="351" r:id="rId17"/>
    <p:sldId id="352" r:id="rId18"/>
    <p:sldId id="353" r:id="rId19"/>
    <p:sldId id="265" r:id="rId20"/>
    <p:sldId id="312" r:id="rId21"/>
    <p:sldId id="313" r:id="rId22"/>
    <p:sldId id="375" r:id="rId23"/>
    <p:sldId id="376" r:id="rId24"/>
    <p:sldId id="355" r:id="rId25"/>
    <p:sldId id="358" r:id="rId26"/>
    <p:sldId id="359" r:id="rId27"/>
    <p:sldId id="356" r:id="rId28"/>
    <p:sldId id="367" r:id="rId29"/>
    <p:sldId id="369" r:id="rId30"/>
    <p:sldId id="368" r:id="rId31"/>
    <p:sldId id="357" r:id="rId32"/>
    <p:sldId id="272" r:id="rId33"/>
    <p:sldId id="290" r:id="rId34"/>
    <p:sldId id="361" r:id="rId35"/>
    <p:sldId id="362" r:id="rId36"/>
    <p:sldId id="363" r:id="rId37"/>
    <p:sldId id="370" r:id="rId38"/>
    <p:sldId id="371" r:id="rId39"/>
    <p:sldId id="336" r:id="rId40"/>
    <p:sldId id="372" r:id="rId41"/>
    <p:sldId id="373" r:id="rId42"/>
    <p:sldId id="342" r:id="rId43"/>
    <p:sldId id="36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07D"/>
    <a:srgbClr val="708C8D"/>
    <a:srgbClr val="687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61" autoAdjust="0"/>
    <p:restoredTop sz="92601" autoAdjust="0"/>
  </p:normalViewPr>
  <p:slideViewPr>
    <p:cSldViewPr>
      <p:cViewPr varScale="1">
        <p:scale>
          <a:sx n="97" d="100"/>
          <a:sy n="97" d="100"/>
        </p:scale>
        <p:origin x="240"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F856F-6FB6-4D80-93C6-B1FF1A2F0752}" type="datetimeFigureOut">
              <a:rPr lang="en-US" smtClean="0"/>
              <a:t>5/5/20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43DD1-188C-4D08-936B-E26D910B6519}" type="slidenum">
              <a:rPr lang="en-US" smtClean="0"/>
              <a:t>‹#›</a:t>
            </a:fld>
            <a:endParaRPr lang="en-US" dirty="0"/>
          </a:p>
        </p:txBody>
      </p:sp>
    </p:spTree>
    <p:extLst>
      <p:ext uri="{BB962C8B-B14F-4D97-AF65-F5344CB8AC3E}">
        <p14:creationId xmlns:p14="http://schemas.microsoft.com/office/powerpoint/2010/main" val="27929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GoShow (Own work) [CC BY-SA 3.0 (http://creativecommons.org/licenses/by-sa/3.0)],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2</a:t>
            </a:fld>
            <a:endParaRPr lang="en-US" dirty="0"/>
          </a:p>
        </p:txBody>
      </p:sp>
    </p:spTree>
    <p:extLst>
      <p:ext uri="{BB962C8B-B14F-4D97-AF65-F5344CB8AC3E}">
        <p14:creationId xmlns:p14="http://schemas.microsoft.com/office/powerpoint/2010/main" val="365714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BASF-chemical factories in Ludwigshafen, Germany, 1881</a:t>
            </a:r>
          </a:p>
          <a:p>
            <a:r>
              <a:rPr lang="en-US" dirty="0"/>
              <a:t>Robert Friedrich </a:t>
            </a:r>
            <a:r>
              <a:rPr lang="en-US" dirty="0" err="1"/>
              <a:t>Stieler</a:t>
            </a:r>
            <a:r>
              <a:rPr lang="en-US" dirty="0"/>
              <a:t> (1847–1908) - </a:t>
            </a:r>
            <a:r>
              <a:rPr lang="en-US" dirty="0" err="1"/>
              <a:t>alte</a:t>
            </a:r>
            <a:r>
              <a:rPr lang="en-US" dirty="0"/>
              <a:t> </a:t>
            </a:r>
            <a:r>
              <a:rPr lang="en-US" dirty="0" err="1"/>
              <a:t>Postkarte</a:t>
            </a:r>
            <a:r>
              <a:rPr lang="en-US" dirty="0"/>
              <a:t>, https://</a:t>
            </a:r>
            <a:r>
              <a:rPr lang="en-US" dirty="0" err="1"/>
              <a:t>www.basf.com</a:t>
            </a:r>
            <a:r>
              <a:rPr lang="en-US" dirty="0"/>
              <a:t>/de/company/about-us/history/1865-1901.html</a:t>
            </a:r>
          </a:p>
          <a:p>
            <a:r>
              <a:rPr lang="en-US" dirty="0"/>
              <a:t>BASF </a:t>
            </a:r>
            <a:r>
              <a:rPr lang="en-US" dirty="0" err="1"/>
              <a:t>Werk</a:t>
            </a:r>
            <a:r>
              <a:rPr lang="en-US" dirty="0"/>
              <a:t> Ludwigshafen 1881, </a:t>
            </a:r>
            <a:r>
              <a:rPr lang="en-US" dirty="0" err="1"/>
              <a:t>Gemälde</a:t>
            </a:r>
            <a:r>
              <a:rPr lang="en-US" dirty="0"/>
              <a:t> </a:t>
            </a:r>
            <a:r>
              <a:rPr lang="en-US" dirty="0" err="1"/>
              <a:t>im</a:t>
            </a:r>
            <a:r>
              <a:rPr lang="en-US" dirty="0"/>
              <a:t> BASF-</a:t>
            </a:r>
            <a:r>
              <a:rPr lang="en-US" dirty="0" err="1"/>
              <a:t>Archiv</a:t>
            </a:r>
            <a:endParaRPr lang="en-US" dirty="0"/>
          </a:p>
        </p:txBody>
      </p:sp>
      <p:sp>
        <p:nvSpPr>
          <p:cNvPr id="4" name="Slide Number Placeholder 3"/>
          <p:cNvSpPr>
            <a:spLocks noGrp="1"/>
          </p:cNvSpPr>
          <p:nvPr>
            <p:ph type="sldNum" sz="quarter" idx="10"/>
          </p:nvPr>
        </p:nvSpPr>
        <p:spPr/>
        <p:txBody>
          <a:bodyPr/>
          <a:lstStyle/>
          <a:p>
            <a:fld id="{22143DD1-188C-4D08-936B-E26D910B6519}" type="slidenum">
              <a:rPr lang="en-US" smtClean="0"/>
              <a:t>43</a:t>
            </a:fld>
            <a:endParaRPr lang="en-US" dirty="0"/>
          </a:p>
        </p:txBody>
      </p:sp>
    </p:spTree>
    <p:extLst>
      <p:ext uri="{BB962C8B-B14F-4D97-AF65-F5344CB8AC3E}">
        <p14:creationId xmlns:p14="http://schemas.microsoft.com/office/powerpoint/2010/main" val="427232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RIA Novosti archive, image # / CC-BY-SA 3.0 [CC BY-SA 3.0 (http://creativecommons.org/licenses/by-sa/3.0) or CC BY-SA 3.0 (http://creativecommons.org/licenses/by-sa/3.0)],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3</a:t>
            </a:fld>
            <a:endParaRPr lang="en-US" dirty="0"/>
          </a:p>
        </p:txBody>
      </p:sp>
    </p:spTree>
    <p:extLst>
      <p:ext uri="{BB962C8B-B14F-4D97-AF65-F5344CB8AC3E}">
        <p14:creationId xmlns:p14="http://schemas.microsoft.com/office/powerpoint/2010/main" val="143549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Yugoslavia: Flodur44 at the German language Wikipedia [GFDL (http://www.gnu.org/copyleft/fdl.html) or CC-BY-SA-3.0 (http://creativecommons.org/licenses/by-sa/3.0/)], via Wikimedia Commons</a:t>
            </a:r>
          </a:p>
          <a:p>
            <a:r>
              <a:rPr lang="en-US" dirty="0"/>
              <a:t>Albania: Forrásjelölés Hasonló [CC BY-SA 3.0 (http://creativecommons.org/licenses/by-sa/3.0)], via Wikimedia Commons</a:t>
            </a:r>
          </a:p>
          <a:p>
            <a:r>
              <a:rPr lang="en-US" dirty="0"/>
              <a:t>Romania: By unknown, image comes from the National Archives [Attribution],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6</a:t>
            </a:fld>
            <a:endParaRPr lang="en-US" dirty="0"/>
          </a:p>
        </p:txBody>
      </p:sp>
    </p:spTree>
    <p:extLst>
      <p:ext uri="{BB962C8B-B14F-4D97-AF65-F5344CB8AC3E}">
        <p14:creationId xmlns:p14="http://schemas.microsoft.com/office/powerpoint/2010/main" val="37230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original uploader was Sa8 at Chinese Wikipedia；Original author was 蔡淑芳@sfchoi8964 (http://img.ly/Zr1) [CC BY 2.5 (http://creativecommons.org/licenses/by/2.5)],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8</a:t>
            </a:fld>
            <a:endParaRPr lang="en-US" dirty="0"/>
          </a:p>
        </p:txBody>
      </p:sp>
    </p:spTree>
    <p:extLst>
      <p:ext uri="{BB962C8B-B14F-4D97-AF65-F5344CB8AC3E}">
        <p14:creationId xmlns:p14="http://schemas.microsoft.com/office/powerpoint/2010/main" val="378901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Gorbachev/Bush: [Public domain], via Wikimedia Commons</a:t>
            </a:r>
          </a:p>
          <a:p>
            <a:r>
              <a:rPr lang="en-US" dirty="0"/>
              <a:t>Kohl: Bundesarchiv, / CC-BY-SA [CC BY-SA 3.0 de (http://creativecommons.org/licenses/by-sa/3.0/de/deed.en)],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10</a:t>
            </a:fld>
            <a:endParaRPr lang="en-US" dirty="0"/>
          </a:p>
        </p:txBody>
      </p:sp>
    </p:spTree>
    <p:extLst>
      <p:ext uri="{BB962C8B-B14F-4D97-AF65-F5344CB8AC3E}">
        <p14:creationId xmlns:p14="http://schemas.microsoft.com/office/powerpoint/2010/main" val="302250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ŠJů (cs:ŠJů) [CC BY-SA 3.0 (http://creativecommons.org/licenses/by-sa/3.0)],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13</a:t>
            </a:fld>
            <a:endParaRPr lang="en-US" dirty="0"/>
          </a:p>
        </p:txBody>
      </p:sp>
    </p:spTree>
    <p:extLst>
      <p:ext uri="{BB962C8B-B14F-4D97-AF65-F5344CB8AC3E}">
        <p14:creationId xmlns:p14="http://schemas.microsoft.com/office/powerpoint/2010/main" val="146581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Denoel Paris and other photographers [CC BY-SA 3.0 (http://creativecommons.org/licenses/by-sa/3.0)],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15</a:t>
            </a:fld>
            <a:endParaRPr lang="en-US" dirty="0"/>
          </a:p>
        </p:txBody>
      </p:sp>
    </p:spTree>
    <p:extLst>
      <p:ext uri="{BB962C8B-B14F-4D97-AF65-F5344CB8AC3E}">
        <p14:creationId xmlns:p14="http://schemas.microsoft.com/office/powerpoint/2010/main" val="222604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Zondor at the English language Wikipedia [GFDL (www.gnu.org/copyleft/fdl.html) or CC-BY-SA-3.0 (http://creativecommons.org/licenses/by-sa/3.0/)],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23</a:t>
            </a:fld>
            <a:endParaRPr lang="en-US" dirty="0"/>
          </a:p>
        </p:txBody>
      </p:sp>
    </p:spTree>
    <p:extLst>
      <p:ext uri="{BB962C8B-B14F-4D97-AF65-F5344CB8AC3E}">
        <p14:creationId xmlns:p14="http://schemas.microsoft.com/office/powerpoint/2010/main" val="154321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Philipp Clüver [Public domain], via Wikimedia Commons</a:t>
            </a:r>
          </a:p>
        </p:txBody>
      </p:sp>
      <p:sp>
        <p:nvSpPr>
          <p:cNvPr id="4" name="Slide Number Placeholder 3"/>
          <p:cNvSpPr>
            <a:spLocks noGrp="1"/>
          </p:cNvSpPr>
          <p:nvPr>
            <p:ph type="sldNum" sz="quarter" idx="10"/>
          </p:nvPr>
        </p:nvSpPr>
        <p:spPr/>
        <p:txBody>
          <a:bodyPr/>
          <a:lstStyle/>
          <a:p>
            <a:fld id="{22143DD1-188C-4D08-936B-E26D910B6519}" type="slidenum">
              <a:rPr lang="en-US" smtClean="0"/>
              <a:t>24</a:t>
            </a:fld>
            <a:endParaRPr lang="en-US" dirty="0"/>
          </a:p>
        </p:txBody>
      </p:sp>
    </p:spTree>
    <p:extLst>
      <p:ext uri="{BB962C8B-B14F-4D97-AF65-F5344CB8AC3E}">
        <p14:creationId xmlns:p14="http://schemas.microsoft.com/office/powerpoint/2010/main" val="303280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58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13032D3-7A9E-4B9E-90E9-52D306EF54C8}" type="datetimeFigureOut">
              <a:rPr lang="en-US" smtClean="0"/>
              <a:t>5/5/20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22406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367483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07742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508578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52747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334024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3886214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180521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131887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3032D3-7A9E-4B9E-90E9-52D306EF54C8}" type="datetimeFigureOut">
              <a:rPr lang="en-US" smtClean="0"/>
              <a:t>5/5/20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220641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3032D3-7A9E-4B9E-90E9-52D306EF54C8}" type="datetimeFigureOut">
              <a:rPr lang="en-US" smtClean="0"/>
              <a:t>5/5/20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367016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3032D3-7A9E-4B9E-90E9-52D306EF54C8}" type="datetimeFigureOut">
              <a:rPr lang="en-US" smtClean="0"/>
              <a:t>5/5/20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363362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032D3-7A9E-4B9E-90E9-52D306EF54C8}" type="datetimeFigureOut">
              <a:rPr lang="en-US" smtClean="0"/>
              <a:t>5/5/20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89966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032D3-7A9E-4B9E-90E9-52D306EF54C8}" type="datetimeFigureOut">
              <a:rPr lang="en-US" smtClean="0"/>
              <a:t>5/5/20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72002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3032D3-7A9E-4B9E-90E9-52D306EF54C8}" type="datetimeFigureOut">
              <a:rPr lang="en-US" smtClean="0"/>
              <a:t>5/5/20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219274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3032D3-7A9E-4B9E-90E9-52D306EF54C8}" type="datetimeFigureOut">
              <a:rPr lang="en-US" smtClean="0"/>
              <a:t>5/5/20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69906B-DFA0-4F43-B5EE-E59DD805CBCF}" type="slidenum">
              <a:rPr lang="en-US" smtClean="0"/>
              <a:t>‹#›</a:t>
            </a:fld>
            <a:endParaRPr lang="en-US" dirty="0"/>
          </a:p>
        </p:txBody>
      </p:sp>
    </p:spTree>
    <p:extLst>
      <p:ext uri="{BB962C8B-B14F-4D97-AF65-F5344CB8AC3E}">
        <p14:creationId xmlns:p14="http://schemas.microsoft.com/office/powerpoint/2010/main" val="111728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13032D3-7A9E-4B9E-90E9-52D306EF54C8}" type="datetimeFigureOut">
              <a:rPr lang="en-US" smtClean="0"/>
              <a:t>5/5/20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E69906B-DFA0-4F43-B5EE-E59DD805CBCF}" type="slidenum">
              <a:rPr lang="en-US" smtClean="0"/>
              <a:t>‹#›</a:t>
            </a:fld>
            <a:endParaRPr lang="en-US" dirty="0"/>
          </a:p>
        </p:txBody>
      </p:sp>
    </p:spTree>
    <p:extLst>
      <p:ext uri="{BB962C8B-B14F-4D97-AF65-F5344CB8AC3E}">
        <p14:creationId xmlns:p14="http://schemas.microsoft.com/office/powerpoint/2010/main" val="211789684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676401"/>
            <a:ext cx="9529482" cy="4648199"/>
          </a:xfrm>
          <a:prstGeom prst="rect">
            <a:avLst/>
          </a:prstGeom>
        </p:spPr>
      </p:pic>
      <p:sp>
        <p:nvSpPr>
          <p:cNvPr id="2" name="Title 1"/>
          <p:cNvSpPr>
            <a:spLocks noGrp="1"/>
          </p:cNvSpPr>
          <p:nvPr>
            <p:ph type="ctrTitle"/>
          </p:nvPr>
        </p:nvSpPr>
        <p:spPr>
          <a:xfrm>
            <a:off x="609600" y="228601"/>
            <a:ext cx="11049000" cy="1447800"/>
          </a:xfrm>
        </p:spPr>
        <p:txBody>
          <a:bodyPr anchor="t">
            <a:normAutofit/>
          </a:bodyPr>
          <a:lstStyle/>
          <a:p>
            <a:pPr algn="ctr"/>
            <a:r>
              <a:rPr lang="en-US" sz="4400" b="1" dirty="0"/>
              <a:t>Revolutions and Continuities: Western Civilization to the Present</a:t>
            </a:r>
            <a:endParaRPr lang="en-US" sz="4400" dirty="0">
              <a:solidFill>
                <a:schemeClr val="accent1">
                  <a:lumMod val="75000"/>
                </a:schemeClr>
              </a:solidFill>
            </a:endParaRPr>
          </a:p>
        </p:txBody>
      </p:sp>
      <p:sp>
        <p:nvSpPr>
          <p:cNvPr id="4" name="TextBox 3"/>
          <p:cNvSpPr txBox="1"/>
          <p:nvPr/>
        </p:nvSpPr>
        <p:spPr>
          <a:xfrm>
            <a:off x="4634330" y="6308502"/>
            <a:ext cx="2999539" cy="369332"/>
          </a:xfrm>
          <a:prstGeom prst="rect">
            <a:avLst/>
          </a:prstGeom>
          <a:noFill/>
        </p:spPr>
        <p:txBody>
          <a:bodyPr wrap="none" rtlCol="0">
            <a:spAutoFit/>
          </a:bodyPr>
          <a:lstStyle/>
          <a:p>
            <a:r>
              <a:rPr lang="en-US" dirty="0"/>
              <a:t>Tahrir Square, Cairo, 2011</a:t>
            </a:r>
          </a:p>
        </p:txBody>
      </p:sp>
    </p:spTree>
    <p:extLst>
      <p:ext uri="{BB962C8B-B14F-4D97-AF65-F5344CB8AC3E}">
        <p14:creationId xmlns:p14="http://schemas.microsoft.com/office/powerpoint/2010/main" val="59839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609600"/>
          </a:xfrm>
        </p:spPr>
        <p:txBody>
          <a:bodyPr anchor="t">
            <a:normAutofit fontScale="90000"/>
          </a:bodyPr>
          <a:lstStyle/>
          <a:p>
            <a:pPr algn="ctr"/>
            <a:r>
              <a:rPr lang="en-US" dirty="0"/>
              <a:t>Bush to Bonn / Gorbachev to Bonn</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3405226" cy="4343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676400"/>
            <a:ext cx="4879356" cy="3289300"/>
          </a:xfrm>
          <a:prstGeom prst="rect">
            <a:avLst/>
          </a:prstGeom>
        </p:spPr>
      </p:pic>
      <p:sp>
        <p:nvSpPr>
          <p:cNvPr id="7" name="TextBox 6"/>
          <p:cNvSpPr txBox="1"/>
          <p:nvPr/>
        </p:nvSpPr>
        <p:spPr>
          <a:xfrm>
            <a:off x="886077" y="5670645"/>
            <a:ext cx="3429000" cy="381000"/>
          </a:xfrm>
          <a:prstGeom prst="rect">
            <a:avLst/>
          </a:prstGeom>
          <a:noFill/>
        </p:spPr>
        <p:txBody>
          <a:bodyPr wrap="square" rtlCol="0">
            <a:spAutoFit/>
          </a:bodyPr>
          <a:lstStyle/>
          <a:p>
            <a:pPr algn="ctr"/>
            <a:r>
              <a:rPr lang="en-US" dirty="0"/>
              <a:t>Helmut Kohl</a:t>
            </a:r>
          </a:p>
        </p:txBody>
      </p:sp>
      <p:sp>
        <p:nvSpPr>
          <p:cNvPr id="8" name="TextBox 7"/>
          <p:cNvSpPr txBox="1"/>
          <p:nvPr/>
        </p:nvSpPr>
        <p:spPr>
          <a:xfrm>
            <a:off x="6019800" y="4965700"/>
            <a:ext cx="4879356" cy="381000"/>
          </a:xfrm>
          <a:prstGeom prst="rect">
            <a:avLst/>
          </a:prstGeom>
          <a:noFill/>
        </p:spPr>
        <p:txBody>
          <a:bodyPr wrap="square" rtlCol="0">
            <a:spAutoFit/>
          </a:bodyPr>
          <a:lstStyle/>
          <a:p>
            <a:pPr algn="ctr"/>
            <a:r>
              <a:rPr lang="en-US" dirty="0"/>
              <a:t>Mikhail Gorbachev and George Bush Sr.</a:t>
            </a:r>
          </a:p>
        </p:txBody>
      </p:sp>
    </p:spTree>
    <p:extLst>
      <p:ext uri="{BB962C8B-B14F-4D97-AF65-F5344CB8AC3E}">
        <p14:creationId xmlns:p14="http://schemas.microsoft.com/office/powerpoint/2010/main" val="187246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1049000" cy="609600"/>
          </a:xfrm>
        </p:spPr>
        <p:txBody>
          <a:bodyPr anchor="t">
            <a:normAutofit fontScale="90000"/>
          </a:bodyPr>
          <a:lstStyle/>
          <a:p>
            <a:pPr algn="ctr"/>
            <a:r>
              <a:rPr lang="en-US" dirty="0"/>
              <a:t>The Berlin Wall</a:t>
            </a:r>
          </a:p>
        </p:txBody>
      </p:sp>
      <p:sp>
        <p:nvSpPr>
          <p:cNvPr id="3" name="Content Placeholder 2"/>
          <p:cNvSpPr>
            <a:spLocks noGrp="1"/>
          </p:cNvSpPr>
          <p:nvPr>
            <p:ph idx="1"/>
          </p:nvPr>
        </p:nvSpPr>
        <p:spPr>
          <a:xfrm>
            <a:off x="228600" y="914400"/>
            <a:ext cx="11734800" cy="5562600"/>
          </a:xfrm>
        </p:spPr>
        <p:txBody>
          <a:bodyPr anchor="t">
            <a:noAutofit/>
          </a:bodyPr>
          <a:lstStyle/>
          <a:p>
            <a:r>
              <a:rPr lang="en-US" sz="2400" dirty="0">
                <a:solidFill>
                  <a:schemeClr val="tx1"/>
                </a:solidFill>
              </a:rPr>
              <a:t>Protests in Leipzig, Dresden, and other East German cities, 1989: </a:t>
            </a:r>
          </a:p>
          <a:p>
            <a:pPr marL="0" indent="0">
              <a:buNone/>
            </a:pPr>
            <a:r>
              <a:rPr lang="en-US" sz="2400" dirty="0">
                <a:solidFill>
                  <a:schemeClr val="tx1"/>
                </a:solidFill>
              </a:rPr>
              <a:t>	“Wir </a:t>
            </a:r>
            <a:r>
              <a:rPr lang="en-US" sz="2400" b="1" dirty="0">
                <a:solidFill>
                  <a:schemeClr val="tx1"/>
                </a:solidFill>
              </a:rPr>
              <a:t>sind</a:t>
            </a:r>
            <a:r>
              <a:rPr lang="en-US" sz="2400" dirty="0">
                <a:solidFill>
                  <a:schemeClr val="tx1"/>
                </a:solidFill>
              </a:rPr>
              <a:t> das Volk!”--(We </a:t>
            </a:r>
            <a:r>
              <a:rPr lang="en-US" sz="2400" b="1" dirty="0">
                <a:solidFill>
                  <a:schemeClr val="tx1"/>
                </a:solidFill>
              </a:rPr>
              <a:t>are</a:t>
            </a:r>
            <a:r>
              <a:rPr lang="en-US" sz="2400" dirty="0">
                <a:solidFill>
                  <a:schemeClr val="tx1"/>
                </a:solidFill>
              </a:rPr>
              <a:t> the People!)</a:t>
            </a:r>
          </a:p>
          <a:p>
            <a:pPr marL="0" indent="0">
              <a:buNone/>
            </a:pPr>
            <a:endParaRPr lang="en-US" sz="2400" dirty="0">
              <a:solidFill>
                <a:schemeClr val="tx1"/>
              </a:solidFill>
            </a:endParaRPr>
          </a:p>
          <a:p>
            <a:r>
              <a:rPr lang="en-US" sz="2400" dirty="0">
                <a:solidFill>
                  <a:schemeClr val="tx1"/>
                </a:solidFill>
              </a:rPr>
              <a:t>East German Communist dictator Erich Honecker was of the old school, however:  </a:t>
            </a:r>
            <a:r>
              <a:rPr lang="en-US" sz="2400" i="1" dirty="0">
                <a:solidFill>
                  <a:schemeClr val="tx1"/>
                </a:solidFill>
              </a:rPr>
              <a:t>Prepare to fire on the protesters.</a:t>
            </a:r>
          </a:p>
          <a:p>
            <a:endParaRPr lang="en-US" sz="2400" i="1" dirty="0">
              <a:solidFill>
                <a:schemeClr val="tx1"/>
              </a:solidFill>
            </a:endParaRPr>
          </a:p>
          <a:p>
            <a:r>
              <a:rPr lang="en-US" sz="2400" dirty="0">
                <a:solidFill>
                  <a:schemeClr val="tx1"/>
                </a:solidFill>
              </a:rPr>
              <a:t>But East Germans were fleeing the DDR through Hungary, which had dismantled its armed border, many driving into Austria and then Germany.</a:t>
            </a:r>
          </a:p>
          <a:p>
            <a:endParaRPr lang="en-US" sz="2400" dirty="0">
              <a:solidFill>
                <a:schemeClr val="tx1"/>
              </a:solidFill>
            </a:endParaRPr>
          </a:p>
          <a:p>
            <a:r>
              <a:rPr lang="en-US" sz="2400" dirty="0">
                <a:solidFill>
                  <a:schemeClr val="tx1"/>
                </a:solidFill>
              </a:rPr>
              <a:t>Nov 9, a seemingly random remark by an official led Wall guards to allow some people through.  East Berliners rushed to the Wall—the crowd forced its way through.  The celebrations began.</a:t>
            </a:r>
          </a:p>
          <a:p>
            <a:endParaRPr lang="en-US" i="1" dirty="0"/>
          </a:p>
          <a:p>
            <a:endParaRPr lang="en-US" i="1" dirty="0"/>
          </a:p>
          <a:p>
            <a:endParaRPr lang="en-US" dirty="0"/>
          </a:p>
        </p:txBody>
      </p:sp>
    </p:spTree>
    <p:extLst>
      <p:ext uri="{BB962C8B-B14F-4D97-AF65-F5344CB8AC3E}">
        <p14:creationId xmlns:p14="http://schemas.microsoft.com/office/powerpoint/2010/main" val="336538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4800600" cy="609600"/>
          </a:xfrm>
        </p:spPr>
        <p:txBody>
          <a:bodyPr anchor="t">
            <a:normAutofit fontScale="90000"/>
          </a:bodyPr>
          <a:lstStyle/>
          <a:p>
            <a:r>
              <a:rPr lang="en-US" dirty="0"/>
              <a:t>November 9/10, 1989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7454" y="457200"/>
            <a:ext cx="3999331" cy="5943599"/>
          </a:xfrm>
          <a:prstGeom prst="rect">
            <a:avLst/>
          </a:prstGeom>
        </p:spPr>
      </p:pic>
    </p:spTree>
    <p:extLst>
      <p:ext uri="{BB962C8B-B14F-4D97-AF65-F5344CB8AC3E}">
        <p14:creationId xmlns:p14="http://schemas.microsoft.com/office/powerpoint/2010/main" val="144387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4878" y="228601"/>
            <a:ext cx="11049000" cy="685800"/>
          </a:xfrm>
        </p:spPr>
        <p:txBody>
          <a:bodyPr anchor="t">
            <a:normAutofit/>
          </a:bodyPr>
          <a:lstStyle/>
          <a:p>
            <a:pPr algn="ctr"/>
            <a:r>
              <a:rPr lang="en-US" sz="3200" dirty="0"/>
              <a:t>In Czechoslovakia—The “Velvet Revolution”</a:t>
            </a:r>
          </a:p>
        </p:txBody>
      </p:sp>
      <p:sp>
        <p:nvSpPr>
          <p:cNvPr id="3" name="Content Placeholder 2"/>
          <p:cNvSpPr>
            <a:spLocks noGrp="1"/>
          </p:cNvSpPr>
          <p:nvPr>
            <p:ph idx="1"/>
          </p:nvPr>
        </p:nvSpPr>
        <p:spPr>
          <a:xfrm>
            <a:off x="664878" y="1104900"/>
            <a:ext cx="10898188" cy="2286000"/>
          </a:xfrm>
        </p:spPr>
        <p:txBody>
          <a:bodyPr anchor="t">
            <a:normAutofit fontScale="92500"/>
          </a:bodyPr>
          <a:lstStyle/>
          <a:p>
            <a:pPr marL="0" indent="0">
              <a:buNone/>
            </a:pPr>
            <a:r>
              <a:rPr lang="en-US" sz="2400" dirty="0">
                <a:solidFill>
                  <a:schemeClr val="tx1"/>
                </a:solidFill>
              </a:rPr>
              <a:t>An officially permitted student gathering in central Prague turned into a call for the end of Communism on November 17.  Police and riot squad troops came out, but the demonstrations increased over the next days, and much planning by the opposition groups, like Charter 77 and individuals like playwright Vaclav Havel gave the street demonstrations direction:  ultimately, the Communist government gave in by November 29.</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581400"/>
            <a:ext cx="8763000" cy="3122676"/>
          </a:xfrm>
          <a:prstGeom prst="rect">
            <a:avLst/>
          </a:prstGeom>
        </p:spPr>
      </p:pic>
    </p:spTree>
    <p:extLst>
      <p:ext uri="{BB962C8B-B14F-4D97-AF65-F5344CB8AC3E}">
        <p14:creationId xmlns:p14="http://schemas.microsoft.com/office/powerpoint/2010/main" val="360646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507067"/>
          </a:xfrm>
        </p:spPr>
        <p:txBody>
          <a:bodyPr/>
          <a:lstStyle/>
          <a:p>
            <a:r>
              <a:rPr lang="en-US" dirty="0"/>
              <a:t>After November...</a:t>
            </a:r>
          </a:p>
        </p:txBody>
      </p:sp>
      <p:sp>
        <p:nvSpPr>
          <p:cNvPr id="3" name="Content Placeholder 2"/>
          <p:cNvSpPr>
            <a:spLocks noGrp="1"/>
          </p:cNvSpPr>
          <p:nvPr>
            <p:ph idx="1"/>
          </p:nvPr>
        </p:nvSpPr>
        <p:spPr>
          <a:xfrm>
            <a:off x="1524000" y="1600200"/>
            <a:ext cx="10058400" cy="3801532"/>
          </a:xfrm>
        </p:spPr>
        <p:txBody>
          <a:bodyPr anchor="t">
            <a:noAutofit/>
          </a:bodyPr>
          <a:lstStyle/>
          <a:p>
            <a:r>
              <a:rPr lang="en-US" sz="2400" dirty="0">
                <a:solidFill>
                  <a:schemeClr val="tx1"/>
                </a:solidFill>
              </a:rPr>
              <a:t>It took many months before the East German regime was completely gone, and Germany was unified 1990.  Many problems of property ownership, fairness, and all kinds of leftover issues of the totalitarian regime remained, even into the 2000s.</a:t>
            </a:r>
          </a:p>
          <a:p>
            <a:endParaRPr lang="en-US" sz="2400" dirty="0">
              <a:solidFill>
                <a:schemeClr val="tx1"/>
              </a:solidFill>
            </a:endParaRPr>
          </a:p>
          <a:p>
            <a:r>
              <a:rPr lang="en-US" sz="2400" dirty="0">
                <a:solidFill>
                  <a:schemeClr val="tx1"/>
                </a:solidFill>
              </a:rPr>
              <a:t>in the Baltic countries, freedom-minded people organized a peaceful political demonstration on August 23, 1989. Approximately two million people joined their hands to form a human chain spanning 420 miles, through the three capitals of Estonia, Latvia, and Lithuania. The Baltics were soon independent of the Soviet Union.</a:t>
            </a:r>
          </a:p>
          <a:p>
            <a:endParaRPr lang="en-US" dirty="0"/>
          </a:p>
          <a:p>
            <a:endParaRPr lang="en-US" dirty="0"/>
          </a:p>
          <a:p>
            <a:endParaRPr lang="en-US" dirty="0"/>
          </a:p>
        </p:txBody>
      </p:sp>
    </p:spTree>
    <p:extLst>
      <p:ext uri="{BB962C8B-B14F-4D97-AF65-F5344CB8AC3E}">
        <p14:creationId xmlns:p14="http://schemas.microsoft.com/office/powerpoint/2010/main" val="334294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11049000" cy="914400"/>
          </a:xfrm>
        </p:spPr>
        <p:txBody>
          <a:bodyPr anchor="t"/>
          <a:lstStyle/>
          <a:p>
            <a:pPr algn="r"/>
            <a:r>
              <a:rPr lang="en-US" dirty="0"/>
              <a:t>After November...</a:t>
            </a:r>
          </a:p>
        </p:txBody>
      </p:sp>
      <p:sp>
        <p:nvSpPr>
          <p:cNvPr id="3" name="Content Placeholder 2"/>
          <p:cNvSpPr>
            <a:spLocks noGrp="1"/>
          </p:cNvSpPr>
          <p:nvPr>
            <p:ph idx="1"/>
          </p:nvPr>
        </p:nvSpPr>
        <p:spPr>
          <a:xfrm>
            <a:off x="261582" y="381000"/>
            <a:ext cx="5224818" cy="6324600"/>
          </a:xfrm>
        </p:spPr>
        <p:txBody>
          <a:bodyPr anchor="t">
            <a:noAutofit/>
          </a:bodyPr>
          <a:lstStyle/>
          <a:p>
            <a:pPr>
              <a:buFont typeface="Wingdings" panose="05000000000000000000" pitchFamily="2" charset="2"/>
              <a:buChar char="Ø"/>
            </a:pPr>
            <a:r>
              <a:rPr lang="en-US" sz="2400" dirty="0">
                <a:solidFill>
                  <a:schemeClr val="tx1"/>
                </a:solidFill>
              </a:rPr>
              <a:t>In Romania, the fanatical Communist dictator Nicolae Ceausescu tried to hold onto power, but many-sided violence broke out when ordinary people went out into the streets to fight state power, and when part of the Communist hierarchy broke from Ceausescu and fought against him. The dictator and his wife were executed after a drumhead tribunal. The ravages of this brutal regime were shocking to behold for years afterward.</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967" y="2667000"/>
            <a:ext cx="6593633" cy="4038600"/>
          </a:xfrm>
          <a:prstGeom prst="rect">
            <a:avLst/>
          </a:prstGeom>
        </p:spPr>
      </p:pic>
    </p:spTree>
    <p:extLst>
      <p:ext uri="{BB962C8B-B14F-4D97-AF65-F5344CB8AC3E}">
        <p14:creationId xmlns:p14="http://schemas.microsoft.com/office/powerpoint/2010/main" val="356875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1049000" cy="685800"/>
          </a:xfrm>
        </p:spPr>
        <p:txBody>
          <a:bodyPr anchor="t"/>
          <a:lstStyle/>
          <a:p>
            <a:pPr algn="ctr"/>
            <a:r>
              <a:rPr lang="en-US" dirty="0"/>
              <a:t>The Soviet Union breaks apart</a:t>
            </a:r>
          </a:p>
        </p:txBody>
      </p:sp>
      <p:sp>
        <p:nvSpPr>
          <p:cNvPr id="3" name="Content Placeholder 2"/>
          <p:cNvSpPr>
            <a:spLocks noGrp="1"/>
          </p:cNvSpPr>
          <p:nvPr>
            <p:ph idx="1"/>
          </p:nvPr>
        </p:nvSpPr>
        <p:spPr>
          <a:xfrm>
            <a:off x="590266" y="1066800"/>
            <a:ext cx="11373134" cy="5257800"/>
          </a:xfrm>
        </p:spPr>
        <p:txBody>
          <a:bodyPr anchor="t">
            <a:noAutofit/>
          </a:bodyPr>
          <a:lstStyle/>
          <a:p>
            <a:r>
              <a:rPr lang="en-US" sz="2400" dirty="0">
                <a:solidFill>
                  <a:schemeClr val="tx1"/>
                </a:solidFill>
              </a:rPr>
              <a:t>With East Central Europe breaking off, events outrun Gorbachev’s ability to handle the Soviet Union. Many of the party bigwigs see the handwriting on the wall and start to feather their own nests to become mafia-type warlords, or monopoly businessmen, etc.</a:t>
            </a:r>
          </a:p>
          <a:p>
            <a:r>
              <a:rPr lang="en-US" sz="2400" dirty="0">
                <a:solidFill>
                  <a:schemeClr val="tx1"/>
                </a:solidFill>
              </a:rPr>
              <a:t>An attempt of the old guard Communists to re-take the country leads to the kidnaping of Gorbachev and to street violence, but the soldiers of the coup refuse to fire on the surging masses who oppose the coup.  The personality to emerge was a Soviet opponent of Gorbachev, Boris Yeltsin, who would become the first President of “Russia” (until 1999, then succeeded by Vladimir Putin)</a:t>
            </a:r>
          </a:p>
          <a:p>
            <a:r>
              <a:rPr lang="en-US" sz="2400" dirty="0">
                <a:solidFill>
                  <a:schemeClr val="tx1"/>
                </a:solidFill>
              </a:rPr>
              <a:t>December 1991—The Soviet Union breaks into fifteen different countries. The original “socialist republic,” Russia, becomes Russia again. </a:t>
            </a:r>
          </a:p>
        </p:txBody>
      </p:sp>
    </p:spTree>
    <p:extLst>
      <p:ext uri="{BB962C8B-B14F-4D97-AF65-F5344CB8AC3E}">
        <p14:creationId xmlns:p14="http://schemas.microsoft.com/office/powerpoint/2010/main" val="85782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025"/>
            <a:ext cx="10972800" cy="685800"/>
          </a:xfrm>
        </p:spPr>
        <p:txBody>
          <a:bodyPr anchor="t"/>
          <a:lstStyle/>
          <a:p>
            <a:pPr algn="r"/>
            <a:r>
              <a:rPr lang="en-US" dirty="0"/>
              <a:t>The Costs of Communism	</a:t>
            </a:r>
          </a:p>
        </p:txBody>
      </p:sp>
      <p:sp>
        <p:nvSpPr>
          <p:cNvPr id="3" name="Content Placeholder 2"/>
          <p:cNvSpPr>
            <a:spLocks noGrp="1"/>
          </p:cNvSpPr>
          <p:nvPr>
            <p:ph idx="1"/>
          </p:nvPr>
        </p:nvSpPr>
        <p:spPr>
          <a:xfrm>
            <a:off x="152400" y="990600"/>
            <a:ext cx="11887200" cy="5638800"/>
          </a:xfrm>
        </p:spPr>
        <p:txBody>
          <a:bodyPr>
            <a:noAutofit/>
          </a:bodyPr>
          <a:lstStyle/>
          <a:p>
            <a:r>
              <a:rPr lang="en-US" sz="2400" dirty="0">
                <a:solidFill>
                  <a:schemeClr val="tx1"/>
                </a:solidFill>
              </a:rPr>
              <a:t>In human lives: Outside of combat, Soviet Communism killed somewhere between 40 million and 65 million human beings:  shot, worked to death, starved on purpose, accidentally killed in various massacres and famines.</a:t>
            </a:r>
          </a:p>
          <a:p>
            <a:pPr marL="0" indent="0">
              <a:buNone/>
            </a:pPr>
            <a:endParaRPr lang="en-US" sz="2400" dirty="0">
              <a:solidFill>
                <a:schemeClr val="tx1"/>
              </a:solidFill>
            </a:endParaRPr>
          </a:p>
          <a:p>
            <a:r>
              <a:rPr lang="en-US" sz="2400" dirty="0">
                <a:solidFill>
                  <a:schemeClr val="tx1"/>
                </a:solidFill>
              </a:rPr>
              <a:t>In the Cold War pattern of allowing the “free world” to come increasingly under the control of state in order to “fight” totalitarianism. Indeed, the anti-Soviet western alliance, NATO, continues to exist today.</a:t>
            </a:r>
          </a:p>
          <a:p>
            <a:endParaRPr lang="en-US" sz="2400" dirty="0">
              <a:solidFill>
                <a:schemeClr val="tx1"/>
              </a:solidFill>
            </a:endParaRPr>
          </a:p>
          <a:p>
            <a:r>
              <a:rPr lang="en-US" sz="2400" dirty="0">
                <a:solidFill>
                  <a:schemeClr val="tx1"/>
                </a:solidFill>
              </a:rPr>
              <a:t>In the terrible costs of dislocation, violence, economic distress, and the continued legacy of socialism through the 1990s and 2000s.</a:t>
            </a:r>
          </a:p>
        </p:txBody>
      </p:sp>
      <p:sp>
        <p:nvSpPr>
          <p:cNvPr id="4" name="TextBox 3"/>
          <p:cNvSpPr txBox="1"/>
          <p:nvPr/>
        </p:nvSpPr>
        <p:spPr>
          <a:xfrm>
            <a:off x="10895142" y="6349292"/>
            <a:ext cx="428322" cy="461665"/>
          </a:xfrm>
          <a:prstGeom prst="rect">
            <a:avLst/>
          </a:prstGeom>
          <a:noFill/>
        </p:spPr>
        <p:txBody>
          <a:bodyPr wrap="none" rtlCol="0">
            <a:spAutoFit/>
          </a:bodyPr>
          <a:lstStyle/>
          <a:p>
            <a:r>
              <a:rPr lang="en-US" sz="2400" dirty="0">
                <a:latin typeface="Zapf Dingbats"/>
                <a:ea typeface="Zapf Dingbats"/>
                <a:cs typeface="Zapf Dingbats"/>
                <a:sym typeface="Zapf Dingbats"/>
              </a:rPr>
              <a:t>✜</a:t>
            </a:r>
            <a:endParaRPr lang="en-US" sz="2400" dirty="0"/>
          </a:p>
        </p:txBody>
      </p:sp>
    </p:spTree>
    <p:extLst>
      <p:ext uri="{BB962C8B-B14F-4D97-AF65-F5344CB8AC3E}">
        <p14:creationId xmlns:p14="http://schemas.microsoft.com/office/powerpoint/2010/main" val="306563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1049000" cy="1507067"/>
          </a:xfrm>
        </p:spPr>
        <p:txBody>
          <a:bodyPr/>
          <a:lstStyle/>
          <a:p>
            <a:r>
              <a:rPr lang="en-US" dirty="0"/>
              <a:t>A (sort of) Positive Note</a:t>
            </a:r>
          </a:p>
        </p:txBody>
      </p:sp>
      <p:sp>
        <p:nvSpPr>
          <p:cNvPr id="3" name="Content Placeholder 2"/>
          <p:cNvSpPr>
            <a:spLocks noGrp="1"/>
          </p:cNvSpPr>
          <p:nvPr>
            <p:ph idx="1"/>
          </p:nvPr>
        </p:nvSpPr>
        <p:spPr>
          <a:xfrm>
            <a:off x="990600" y="1447800"/>
            <a:ext cx="11125200" cy="5257800"/>
          </a:xfrm>
        </p:spPr>
        <p:txBody>
          <a:bodyPr>
            <a:noAutofit/>
          </a:bodyPr>
          <a:lstStyle/>
          <a:p>
            <a:pPr marL="0" indent="0">
              <a:buNone/>
            </a:pPr>
            <a:r>
              <a:rPr lang="en-US" sz="2400" b="1" dirty="0">
                <a:solidFill>
                  <a:srgbClr val="FF6600"/>
                </a:solidFill>
              </a:rPr>
              <a:t>Conundrum</a:t>
            </a:r>
            <a:r>
              <a:rPr lang="en-US" sz="2400" dirty="0">
                <a:solidFill>
                  <a:schemeClr val="tx1"/>
                </a:solidFill>
              </a:rPr>
              <a:t>:  In Russia, there is a strong “Communist Nostalgia” movement.  And in the US, some polls show that about 11% of Americans feel that Communism would solve the problems of society and the economy in America. So on both sides of the Cold War, one might say, a substantial number of folks actually miss Communism!  </a:t>
            </a:r>
          </a:p>
          <a:p>
            <a:pPr marL="0" indent="0">
              <a:buNone/>
            </a:pPr>
            <a:endParaRPr lang="en-US" sz="2400" dirty="0">
              <a:solidFill>
                <a:schemeClr val="tx1"/>
              </a:solidFill>
            </a:endParaRPr>
          </a:p>
          <a:p>
            <a:pPr marL="0" indent="0">
              <a:buNone/>
            </a:pPr>
            <a:r>
              <a:rPr lang="en-US" sz="2400" dirty="0">
                <a:solidFill>
                  <a:schemeClr val="tx1"/>
                </a:solidFill>
              </a:rPr>
              <a:t>But notably, in many peripheral parts of the Soviet empire, the lesson is:  </a:t>
            </a:r>
            <a:r>
              <a:rPr lang="en-US" sz="2400" dirty="0">
                <a:solidFill>
                  <a:srgbClr val="FF6600"/>
                </a:solidFill>
              </a:rPr>
              <a:t>try freedom</a:t>
            </a:r>
            <a:r>
              <a:rPr lang="en-US" sz="2400" dirty="0">
                <a:solidFill>
                  <a:schemeClr val="tx1"/>
                </a:solidFill>
              </a:rPr>
              <a:t>.  Hence, in the Czech Republic, there has been much attention to the free market.  And Estonia and Lithuania rank highly in all categories of personal freedom and liberty.  Indeed, most post-Soviet satellites rank fairly highly on a world scale, though the Soviet “republics” have not really “tried freedom” to a great extent.</a:t>
            </a:r>
          </a:p>
        </p:txBody>
      </p:sp>
    </p:spTree>
    <p:extLst>
      <p:ext uri="{BB962C8B-B14F-4D97-AF65-F5344CB8AC3E}">
        <p14:creationId xmlns:p14="http://schemas.microsoft.com/office/powerpoint/2010/main" val="4645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707"/>
            <a:ext cx="10972800" cy="1419494"/>
          </a:xfrm>
        </p:spPr>
        <p:txBody>
          <a:bodyPr anchor="t">
            <a:normAutofit/>
          </a:bodyPr>
          <a:lstStyle/>
          <a:p>
            <a:pPr algn="ctr"/>
            <a:r>
              <a:rPr lang="en-US" b="1" dirty="0"/>
              <a:t>2. Migration, Economics, Ethnic Cleansing, Nationalism</a:t>
            </a:r>
          </a:p>
        </p:txBody>
      </p:sp>
      <p:sp>
        <p:nvSpPr>
          <p:cNvPr id="3" name="Rectangle 2"/>
          <p:cNvSpPr/>
          <p:nvPr/>
        </p:nvSpPr>
        <p:spPr>
          <a:xfrm>
            <a:off x="413579" y="1676400"/>
            <a:ext cx="9829800" cy="4648200"/>
          </a:xfrm>
          <a:prstGeom prst="rect">
            <a:avLst/>
          </a:prstGeom>
        </p:spPr>
        <p:txBody>
          <a:bodyPr wrap="square">
            <a:noAutofit/>
          </a:bodyPr>
          <a:lstStyle/>
          <a:p>
            <a:endParaRPr lang="en-US" dirty="0"/>
          </a:p>
        </p:txBody>
      </p:sp>
    </p:spTree>
    <p:extLst>
      <p:ext uri="{BB962C8B-B14F-4D97-AF65-F5344CB8AC3E}">
        <p14:creationId xmlns:p14="http://schemas.microsoft.com/office/powerpoint/2010/main" val="423607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7722" y="304801"/>
            <a:ext cx="10934678" cy="685800"/>
          </a:xfrm>
        </p:spPr>
        <p:txBody>
          <a:bodyPr anchor="t"/>
          <a:lstStyle/>
          <a:p>
            <a:pPr algn="ctr"/>
            <a:r>
              <a:rPr lang="en-US" b="1" dirty="0"/>
              <a:t>1. The Collapse of the Soviet Empire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61" y="1600200"/>
            <a:ext cx="6400800" cy="4790408"/>
          </a:xfrm>
          <a:prstGeom prst="rect">
            <a:avLst/>
          </a:prstGeom>
        </p:spPr>
      </p:pic>
    </p:spTree>
    <p:extLst>
      <p:ext uri="{BB962C8B-B14F-4D97-AF65-F5344CB8AC3E}">
        <p14:creationId xmlns:p14="http://schemas.microsoft.com/office/powerpoint/2010/main" val="17007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533"/>
            <a:ext cx="10972800" cy="1507067"/>
          </a:xfrm>
        </p:spPr>
        <p:txBody>
          <a:bodyPr anchor="t"/>
          <a:lstStyle/>
          <a:p>
            <a:r>
              <a:rPr lang="en-US" dirty="0"/>
              <a:t>Some Differing Trends...</a:t>
            </a:r>
          </a:p>
        </p:txBody>
      </p:sp>
      <p:sp>
        <p:nvSpPr>
          <p:cNvPr id="3" name="Content Placeholder 2"/>
          <p:cNvSpPr>
            <a:spLocks noGrp="1"/>
          </p:cNvSpPr>
          <p:nvPr>
            <p:ph idx="1"/>
          </p:nvPr>
        </p:nvSpPr>
        <p:spPr>
          <a:xfrm>
            <a:off x="609600" y="1066800"/>
            <a:ext cx="10937543" cy="5257800"/>
          </a:xfrm>
        </p:spPr>
        <p:txBody>
          <a:bodyPr anchor="t">
            <a:normAutofit lnSpcReduction="10000"/>
          </a:bodyPr>
          <a:lstStyle/>
          <a:p>
            <a:pPr>
              <a:buFont typeface="Wingdings" panose="05000000000000000000" pitchFamily="2" charset="2"/>
              <a:buChar char="Ø"/>
            </a:pPr>
            <a:r>
              <a:rPr lang="en-US" sz="2400" dirty="0">
                <a:solidFill>
                  <a:schemeClr val="tx1"/>
                </a:solidFill>
              </a:rPr>
              <a:t>As we look at the world, and especially Europe, after the fall of Communism, we see numerous trends, not always necessarily related.</a:t>
            </a:r>
          </a:p>
          <a:p>
            <a:pPr>
              <a:buFont typeface="Wingdings" panose="05000000000000000000" pitchFamily="2" charset="2"/>
              <a:buChar char="Ø"/>
            </a:pPr>
            <a:endParaRPr lang="en-US" sz="2400" dirty="0">
              <a:solidFill>
                <a:schemeClr val="tx1"/>
              </a:solidFill>
            </a:endParaRPr>
          </a:p>
          <a:p>
            <a:pPr>
              <a:buFont typeface="Wingdings" panose="05000000000000000000" pitchFamily="2" charset="2"/>
              <a:buChar char="Ø"/>
            </a:pPr>
            <a:r>
              <a:rPr lang="en-US" sz="2400" dirty="0">
                <a:solidFill>
                  <a:schemeClr val="tx1"/>
                </a:solidFill>
              </a:rPr>
              <a:t>European Union influenced many changes, especially economic ones. Much migration took place, mostly into Europe from the Third World. </a:t>
            </a:r>
          </a:p>
          <a:p>
            <a:pPr>
              <a:buFont typeface="Wingdings" panose="05000000000000000000" pitchFamily="2" charset="2"/>
              <a:buChar char="Ø"/>
            </a:pPr>
            <a:endParaRPr lang="en-US" sz="2400" dirty="0">
              <a:solidFill>
                <a:schemeClr val="tx1"/>
              </a:solidFill>
            </a:endParaRPr>
          </a:p>
          <a:p>
            <a:pPr>
              <a:buFont typeface="Wingdings" panose="05000000000000000000" pitchFamily="2" charset="2"/>
              <a:buChar char="Ø"/>
            </a:pPr>
            <a:r>
              <a:rPr lang="en-US" sz="2400" dirty="0">
                <a:solidFill>
                  <a:schemeClr val="tx1"/>
                </a:solidFill>
              </a:rPr>
              <a:t>And nationalism, thought to be dead or at least dying, revived in many ways.</a:t>
            </a:r>
          </a:p>
          <a:p>
            <a:pPr>
              <a:buFont typeface="Wingdings" panose="05000000000000000000" pitchFamily="2" charset="2"/>
              <a:buChar char="Ø"/>
            </a:pPr>
            <a:endParaRPr lang="en-US" sz="2400" dirty="0">
              <a:solidFill>
                <a:schemeClr val="tx1"/>
              </a:solidFill>
            </a:endParaRPr>
          </a:p>
          <a:p>
            <a:pPr>
              <a:buFont typeface="Wingdings" panose="05000000000000000000" pitchFamily="2" charset="2"/>
              <a:buChar char="Ø"/>
            </a:pPr>
            <a:r>
              <a:rPr lang="en-US" sz="2400" dirty="0">
                <a:solidFill>
                  <a:schemeClr val="tx1"/>
                </a:solidFill>
              </a:rPr>
              <a:t>Sometimes, violent, hatred-filled nationalism led to ethnic cleansing, not seen in Europe since both sides in WWII perpetrated this process of driving out or killing populations that make the nation “unclean.”</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37983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762000"/>
          </a:xfrm>
        </p:spPr>
        <p:txBody>
          <a:bodyPr anchor="t"/>
          <a:lstStyle/>
          <a:p>
            <a:pPr algn="ctr"/>
            <a:r>
              <a:rPr lang="en-US" dirty="0"/>
              <a:t>Economics</a:t>
            </a:r>
          </a:p>
        </p:txBody>
      </p:sp>
      <p:sp>
        <p:nvSpPr>
          <p:cNvPr id="3" name="Content Placeholder 2"/>
          <p:cNvSpPr>
            <a:spLocks noGrp="1"/>
          </p:cNvSpPr>
          <p:nvPr>
            <p:ph idx="1"/>
          </p:nvPr>
        </p:nvSpPr>
        <p:spPr>
          <a:xfrm>
            <a:off x="609600" y="1219200"/>
            <a:ext cx="10972800" cy="5029200"/>
          </a:xfrm>
        </p:spPr>
        <p:txBody>
          <a:bodyPr anchor="t">
            <a:noAutofit/>
          </a:bodyPr>
          <a:lstStyle/>
          <a:p>
            <a:r>
              <a:rPr lang="en-US" sz="2400" dirty="0">
                <a:solidFill>
                  <a:schemeClr val="tx1"/>
                </a:solidFill>
              </a:rPr>
              <a:t>Even after the fall of the Communism, many newly free countries maintained socialist economies</a:t>
            </a:r>
          </a:p>
          <a:p>
            <a:endParaRPr lang="en-US" sz="2400" dirty="0">
              <a:solidFill>
                <a:schemeClr val="tx1"/>
              </a:solidFill>
            </a:endParaRPr>
          </a:p>
          <a:p>
            <a:r>
              <a:rPr lang="en-US" sz="2400" dirty="0">
                <a:solidFill>
                  <a:schemeClr val="tx1"/>
                </a:solidFill>
              </a:rPr>
              <a:t>And the welfare-state economies of Western Europe (and the European Union) were not in the end much different.  </a:t>
            </a:r>
          </a:p>
          <a:p>
            <a:endParaRPr lang="en-US" sz="2400" dirty="0">
              <a:solidFill>
                <a:schemeClr val="tx1"/>
              </a:solidFill>
            </a:endParaRPr>
          </a:p>
          <a:p>
            <a:r>
              <a:rPr lang="en-US" sz="2400" dirty="0">
                <a:solidFill>
                  <a:schemeClr val="tx1"/>
                </a:solidFill>
              </a:rPr>
              <a:t>Result: limitation of markets, control from the top, neo-Mercantilism. </a:t>
            </a:r>
          </a:p>
          <a:p>
            <a:endParaRPr lang="en-US" sz="2400" dirty="0">
              <a:solidFill>
                <a:schemeClr val="tx1"/>
              </a:solidFill>
            </a:endParaRPr>
          </a:p>
          <a:p>
            <a:r>
              <a:rPr lang="en-US" sz="2400" dirty="0">
                <a:solidFill>
                  <a:schemeClr val="tx1"/>
                </a:solidFill>
              </a:rPr>
              <a:t>At times it has seemed that the Germans’ insistence on less inflation of European currencies have been the only guard against some governments’ robbing their citizens totally blind through inflation.</a:t>
            </a:r>
          </a:p>
          <a:p>
            <a:endParaRPr lang="en-US" dirty="0">
              <a:solidFill>
                <a:schemeClr val="tx1"/>
              </a:solidFill>
            </a:endParaRPr>
          </a:p>
        </p:txBody>
      </p:sp>
    </p:spTree>
    <p:extLst>
      <p:ext uri="{BB962C8B-B14F-4D97-AF65-F5344CB8AC3E}">
        <p14:creationId xmlns:p14="http://schemas.microsoft.com/office/powerpoint/2010/main" val="316935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1049000" cy="609600"/>
          </a:xfrm>
        </p:spPr>
        <p:txBody>
          <a:bodyPr anchor="t">
            <a:normAutofit fontScale="90000"/>
          </a:bodyPr>
          <a:lstStyle/>
          <a:p>
            <a:pPr algn="ctr"/>
            <a:r>
              <a:rPr lang="en-US" b="1" dirty="0"/>
              <a:t>Outsourcing</a:t>
            </a:r>
          </a:p>
        </p:txBody>
      </p:sp>
      <p:sp>
        <p:nvSpPr>
          <p:cNvPr id="3" name="Content Placeholder 2"/>
          <p:cNvSpPr>
            <a:spLocks noGrp="1"/>
          </p:cNvSpPr>
          <p:nvPr>
            <p:ph idx="1"/>
          </p:nvPr>
        </p:nvSpPr>
        <p:spPr>
          <a:xfrm>
            <a:off x="609600" y="1143000"/>
            <a:ext cx="11049000" cy="5486400"/>
          </a:xfrm>
        </p:spPr>
        <p:txBody>
          <a:bodyPr>
            <a:normAutofit/>
          </a:bodyPr>
          <a:lstStyle/>
          <a:p>
            <a:pPr>
              <a:buFont typeface="Wingdings" panose="05000000000000000000" pitchFamily="2" charset="2"/>
              <a:buChar char="ü"/>
            </a:pPr>
            <a:r>
              <a:rPr lang="en-US" sz="2400" dirty="0">
                <a:solidFill>
                  <a:schemeClr val="tx1"/>
                </a:solidFill>
              </a:rPr>
              <a:t>One of the most significant, and most complained-about, aspects of modern economic life is “outsourcing,” usually meaning setting up manufacturing facilities in a poor country, where goods can be assembled cheaply.  “We used to make stuff in America!”</a:t>
            </a:r>
          </a:p>
          <a:p>
            <a:pPr>
              <a:buFont typeface="Zapf Dingbats" charset="0"/>
              <a:buChar char="✔"/>
            </a:pPr>
            <a:r>
              <a:rPr lang="en-US" sz="2400" dirty="0">
                <a:solidFill>
                  <a:schemeClr val="tx1"/>
                </a:solidFill>
              </a:rPr>
              <a:t>Free-market thinking says: the world is much more efficient, goods are much cheaper, if the division of labor is allowed to operate. </a:t>
            </a:r>
          </a:p>
          <a:p>
            <a:pPr>
              <a:buFont typeface="Zapf Dingbats" charset="0"/>
              <a:buChar char="✔"/>
            </a:pPr>
            <a:r>
              <a:rPr lang="en-US" sz="2400" dirty="0">
                <a:solidFill>
                  <a:schemeClr val="tx1"/>
                </a:solidFill>
              </a:rPr>
              <a:t>And if outsourcing is occurring because of state intervention into the US wage structure, then outsourcing serves as an argument FOR a freer economy than the US possesses.</a:t>
            </a:r>
          </a:p>
          <a:p>
            <a:pPr>
              <a:buFont typeface="Zapf Dingbats" charset="0"/>
              <a:buChar char="✔"/>
            </a:pPr>
            <a:r>
              <a:rPr lang="en-US" sz="2400" dirty="0">
                <a:solidFill>
                  <a:schemeClr val="tx1"/>
                </a:solidFill>
              </a:rPr>
              <a:t>But one way or the other, a part of the recent history of Western Civilization is the specialization of the industrialized economy in the financial and service sectors of the economy.</a:t>
            </a:r>
          </a:p>
          <a:p>
            <a:pPr marL="0" indent="0">
              <a:buNone/>
            </a:pPr>
            <a:endParaRPr lang="en-US" dirty="0"/>
          </a:p>
        </p:txBody>
      </p:sp>
    </p:spTree>
    <p:extLst>
      <p:ext uri="{BB962C8B-B14F-4D97-AF65-F5344CB8AC3E}">
        <p14:creationId xmlns:p14="http://schemas.microsoft.com/office/powerpoint/2010/main" val="11045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972800" cy="685800"/>
          </a:xfrm>
        </p:spPr>
        <p:txBody>
          <a:bodyPr anchor="t"/>
          <a:lstStyle/>
          <a:p>
            <a:r>
              <a:rPr lang="en-US" dirty="0"/>
              <a:t>Outsourcing</a:t>
            </a:r>
          </a:p>
        </p:txBody>
      </p:sp>
      <p:sp>
        <p:nvSpPr>
          <p:cNvPr id="5" name="TextBox 4"/>
          <p:cNvSpPr txBox="1"/>
          <p:nvPr/>
        </p:nvSpPr>
        <p:spPr>
          <a:xfrm>
            <a:off x="3352800" y="6112787"/>
            <a:ext cx="5486400" cy="369332"/>
          </a:xfrm>
          <a:prstGeom prst="rect">
            <a:avLst/>
          </a:prstGeom>
          <a:noFill/>
        </p:spPr>
        <p:txBody>
          <a:bodyPr wrap="square" rtlCol="0">
            <a:spAutoFit/>
          </a:bodyPr>
          <a:lstStyle/>
          <a:p>
            <a:r>
              <a:rPr lang="en-US" dirty="0"/>
              <a:t>Caption:  Lunchtime at Infosys, Bangalore, India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148835"/>
            <a:ext cx="6407624" cy="4805718"/>
          </a:xfrm>
          <a:prstGeom prst="rect">
            <a:avLst/>
          </a:prstGeom>
        </p:spPr>
      </p:pic>
    </p:spTree>
    <p:extLst>
      <p:ext uri="{BB962C8B-B14F-4D97-AF65-F5344CB8AC3E}">
        <p14:creationId xmlns:p14="http://schemas.microsoft.com/office/powerpoint/2010/main" val="2471014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1219200"/>
          </a:xfrm>
        </p:spPr>
        <p:txBody>
          <a:bodyPr anchor="t"/>
          <a:lstStyle/>
          <a:p>
            <a:pPr algn="ctr"/>
            <a:r>
              <a:rPr lang="en-US" dirty="0"/>
              <a:t>Migration:  A long-term European phenomenon</a:t>
            </a:r>
          </a:p>
        </p:txBody>
      </p:sp>
      <p:sp>
        <p:nvSpPr>
          <p:cNvPr id="3" name="Content Placeholder 2"/>
          <p:cNvSpPr>
            <a:spLocks noGrp="1"/>
          </p:cNvSpPr>
          <p:nvPr>
            <p:ph idx="1"/>
          </p:nvPr>
        </p:nvSpPr>
        <p:spPr>
          <a:xfrm>
            <a:off x="381000" y="1981200"/>
            <a:ext cx="8534400" cy="3615267"/>
          </a:xfrm>
        </p:spPr>
        <p:txBody>
          <a:bodyPr>
            <a:normAutofit/>
          </a:bodyPr>
          <a:lstStyle/>
          <a:p>
            <a:r>
              <a:rPr lang="en-US" sz="2400" dirty="0">
                <a:solidFill>
                  <a:schemeClr val="tx1"/>
                </a:solidFill>
              </a:rPr>
              <a:t>European history is deeply rooted in the movement of people, migration, into, out of, or within European regions.</a:t>
            </a:r>
          </a:p>
          <a:p>
            <a:endParaRPr lang="en-US" sz="2400" dirty="0">
              <a:solidFill>
                <a:schemeClr val="tx1"/>
              </a:solidFill>
            </a:endParaRPr>
          </a:p>
          <a:p>
            <a:r>
              <a:rPr lang="en-US" sz="2400" dirty="0">
                <a:solidFill>
                  <a:schemeClr val="tx1"/>
                </a:solidFill>
              </a:rPr>
              <a:t>In Roman times and after, large groups of people were on the move, pushed by the search for food or security.</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1371600"/>
            <a:ext cx="2667000" cy="4191530"/>
          </a:xfrm>
          <a:prstGeom prst="rect">
            <a:avLst/>
          </a:prstGeom>
        </p:spPr>
      </p:pic>
      <p:sp>
        <p:nvSpPr>
          <p:cNvPr id="5" name="TextBox 4"/>
          <p:cNvSpPr txBox="1"/>
          <p:nvPr/>
        </p:nvSpPr>
        <p:spPr>
          <a:xfrm>
            <a:off x="9144000" y="5934670"/>
            <a:ext cx="3810000" cy="923330"/>
          </a:xfrm>
          <a:prstGeom prst="rect">
            <a:avLst/>
          </a:prstGeom>
          <a:noFill/>
        </p:spPr>
        <p:txBody>
          <a:bodyPr wrap="square" rtlCol="0">
            <a:spAutoFit/>
          </a:bodyPr>
          <a:lstStyle/>
          <a:p>
            <a:r>
              <a:rPr lang="en-US" dirty="0"/>
              <a:t>Germanic Barbarians </a:t>
            </a:r>
          </a:p>
          <a:p>
            <a:r>
              <a:rPr lang="en-US" dirty="0"/>
              <a:t>moving into Europe</a:t>
            </a:r>
          </a:p>
          <a:p>
            <a:endParaRPr lang="en-US" dirty="0"/>
          </a:p>
        </p:txBody>
      </p:sp>
    </p:spTree>
    <p:extLst>
      <p:ext uri="{BB962C8B-B14F-4D97-AF65-F5344CB8AC3E}">
        <p14:creationId xmlns:p14="http://schemas.microsoft.com/office/powerpoint/2010/main" val="2465639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1049000" cy="5791200"/>
          </a:xfrm>
        </p:spPr>
        <p:txBody>
          <a:bodyPr>
            <a:normAutofit/>
          </a:bodyPr>
          <a:lstStyle/>
          <a:p>
            <a:pPr marL="0" indent="0">
              <a:buNone/>
            </a:pPr>
            <a:r>
              <a:rPr lang="en-US" sz="2800" b="1" dirty="0">
                <a:solidFill>
                  <a:srgbClr val="FF6600"/>
                </a:solidFill>
              </a:rPr>
              <a:t>In the early modern period of Western Civilization, several other types of migrations occurred as a result of force and violence.</a:t>
            </a:r>
          </a:p>
          <a:p>
            <a:pPr marL="0" indent="0">
              <a:buNone/>
            </a:pPr>
            <a:endParaRPr lang="en-US" sz="2800" dirty="0"/>
          </a:p>
          <a:p>
            <a:r>
              <a:rPr lang="en-US" sz="2800" dirty="0">
                <a:solidFill>
                  <a:schemeClr val="tx1"/>
                </a:solidFill>
              </a:rPr>
              <a:t>Europeans brought enormous numbers of Africans as slaves to the Americas, for example.</a:t>
            </a:r>
          </a:p>
          <a:p>
            <a:pPr marL="0" indent="0">
              <a:buNone/>
            </a:pPr>
            <a:endParaRPr lang="en-US" sz="2800" dirty="0">
              <a:solidFill>
                <a:schemeClr val="tx1"/>
              </a:solidFill>
            </a:endParaRPr>
          </a:p>
          <a:p>
            <a:r>
              <a:rPr lang="en-US" sz="2800" dirty="0">
                <a:solidFill>
                  <a:schemeClr val="tx1"/>
                </a:solidFill>
              </a:rPr>
              <a:t>They also forced the migration of natives to reservations, or farms.  When they didn’t kill them.  Some of this activity was carried out by businessmen backed by the state, an some by the state itself, from the sixteenth to the nineteenth centuries.</a:t>
            </a:r>
          </a:p>
          <a:p>
            <a:endParaRPr lang="en-US" sz="2400" dirty="0">
              <a:solidFill>
                <a:schemeClr val="tx1"/>
              </a:solidFill>
            </a:endParaRPr>
          </a:p>
        </p:txBody>
      </p:sp>
    </p:spTree>
    <p:extLst>
      <p:ext uri="{BB962C8B-B14F-4D97-AF65-F5344CB8AC3E}">
        <p14:creationId xmlns:p14="http://schemas.microsoft.com/office/powerpoint/2010/main" val="362480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685800"/>
          </a:xfrm>
        </p:spPr>
        <p:txBody>
          <a:bodyPr anchor="t"/>
          <a:lstStyle/>
          <a:p>
            <a:r>
              <a:rPr lang="en-US" dirty="0"/>
              <a:t>Jewish migration</a:t>
            </a:r>
          </a:p>
        </p:txBody>
      </p:sp>
      <p:sp>
        <p:nvSpPr>
          <p:cNvPr id="3" name="Content Placeholder 2"/>
          <p:cNvSpPr>
            <a:spLocks noGrp="1"/>
          </p:cNvSpPr>
          <p:nvPr>
            <p:ph idx="1"/>
          </p:nvPr>
        </p:nvSpPr>
        <p:spPr>
          <a:xfrm>
            <a:off x="609600" y="990600"/>
            <a:ext cx="11049000" cy="5562600"/>
          </a:xfrm>
        </p:spPr>
        <p:txBody>
          <a:bodyPr>
            <a:normAutofit/>
          </a:bodyPr>
          <a:lstStyle/>
          <a:p>
            <a:pPr marL="0" indent="0">
              <a:buNone/>
            </a:pPr>
            <a:r>
              <a:rPr lang="en-US" sz="2400" b="1" i="1" dirty="0">
                <a:solidFill>
                  <a:srgbClr val="FF6600"/>
                </a:solidFill>
              </a:rPr>
              <a:t>		Just some brief major points:</a:t>
            </a:r>
          </a:p>
          <a:p>
            <a:pPr marL="0" indent="0">
              <a:buNone/>
            </a:pPr>
            <a:endParaRPr lang="en-US" sz="2400" dirty="0">
              <a:solidFill>
                <a:schemeClr val="tx1"/>
              </a:solidFill>
            </a:endParaRPr>
          </a:p>
          <a:p>
            <a:pPr marL="0" indent="0">
              <a:buNone/>
            </a:pPr>
            <a:r>
              <a:rPr lang="en-US" sz="2400" dirty="0">
                <a:solidFill>
                  <a:srgbClr val="FF6600"/>
                </a:solidFill>
                <a:latin typeface="Zapf Dingbats"/>
                <a:ea typeface="Zapf Dingbats"/>
                <a:cs typeface="Zapf Dingbats"/>
                <a:sym typeface="Zapf Dingbats"/>
              </a:rPr>
              <a:t>✔</a:t>
            </a:r>
            <a:r>
              <a:rPr lang="en-US" sz="2400" dirty="0">
                <a:solidFill>
                  <a:schemeClr val="tx1"/>
                </a:solidFill>
                <a:latin typeface="Zapf Dingbats"/>
                <a:ea typeface="Zapf Dingbats"/>
                <a:cs typeface="Zapf Dingbats"/>
                <a:sym typeface="Zapf Dingbats"/>
              </a:rPr>
              <a:t> </a:t>
            </a:r>
            <a:r>
              <a:rPr lang="en-US" sz="2400" dirty="0">
                <a:solidFill>
                  <a:schemeClr val="tx1"/>
                </a:solidFill>
              </a:rPr>
              <a:t>Up until the early 19</a:t>
            </a:r>
            <a:r>
              <a:rPr lang="en-US" sz="2400" baseline="30000" dirty="0">
                <a:solidFill>
                  <a:schemeClr val="tx1"/>
                </a:solidFill>
              </a:rPr>
              <a:t>th</a:t>
            </a:r>
            <a:r>
              <a:rPr lang="en-US" sz="2400" dirty="0">
                <a:solidFill>
                  <a:schemeClr val="tx1"/>
                </a:solidFill>
              </a:rPr>
              <a:t> century, European Jews were in most places confined to certain quarters of cities, and sometimes certain areas of the country.  Increasingly, they negotiated or bought their way to better living conditions.</a:t>
            </a:r>
          </a:p>
          <a:p>
            <a:pPr marL="0" indent="0">
              <a:buNone/>
            </a:pPr>
            <a:r>
              <a:rPr lang="en-US" sz="2400" dirty="0">
                <a:solidFill>
                  <a:srgbClr val="FF6600"/>
                </a:solidFill>
                <a:latin typeface="Zapf Dingbats"/>
                <a:ea typeface="Zapf Dingbats"/>
                <a:cs typeface="Zapf Dingbats"/>
                <a:sym typeface="Zapf Dingbats"/>
              </a:rPr>
              <a:t>✔</a:t>
            </a:r>
            <a:r>
              <a:rPr lang="en-US" sz="2400" dirty="0">
                <a:solidFill>
                  <a:schemeClr val="tx1"/>
                </a:solidFill>
                <a:latin typeface="Zapf Dingbats"/>
                <a:ea typeface="Zapf Dingbats"/>
                <a:cs typeface="Zapf Dingbats"/>
                <a:sym typeface="Zapf Dingbats"/>
              </a:rPr>
              <a:t> </a:t>
            </a:r>
            <a:r>
              <a:rPr lang="en-US" sz="2400" dirty="0">
                <a:solidFill>
                  <a:schemeClr val="tx1"/>
                </a:solidFill>
              </a:rPr>
              <a:t>But in some areas, these forces remained in place: In Russia, for example, Catherine the Great decreed that all Jews in the Russian Empire would be forced to move to the extreme western reaches of the empire, the so-called Pale of Settlement.  This process continued, and tightened up, over the nineteenth century.  Many Jews therefore left Russia just to escape the forced and relatively poor existence of the Pale.</a:t>
            </a:r>
          </a:p>
          <a:p>
            <a:pPr marL="0" indent="0">
              <a:buNone/>
            </a:pPr>
            <a:r>
              <a:rPr lang="en-US" sz="2400" dirty="0">
                <a:solidFill>
                  <a:srgbClr val="FF6600"/>
                </a:solidFill>
                <a:latin typeface="Zapf Dingbats"/>
                <a:ea typeface="Zapf Dingbats"/>
                <a:cs typeface="Zapf Dingbats"/>
                <a:sym typeface="Zapf Dingbats"/>
              </a:rPr>
              <a:t>✔</a:t>
            </a:r>
            <a:r>
              <a:rPr lang="en-US" sz="2400" dirty="0">
                <a:solidFill>
                  <a:schemeClr val="tx1"/>
                </a:solidFill>
                <a:latin typeface="Zapf Dingbats"/>
                <a:ea typeface="Zapf Dingbats"/>
                <a:cs typeface="Zapf Dingbats"/>
                <a:sym typeface="Zapf Dingbats"/>
              </a:rPr>
              <a:t> </a:t>
            </a:r>
            <a:r>
              <a:rPr lang="en-US" sz="2400" dirty="0">
                <a:solidFill>
                  <a:schemeClr val="tx1"/>
                </a:solidFill>
                <a:ea typeface="Zapf Dingbats"/>
                <a:cs typeface="Zapf Dingbats"/>
                <a:sym typeface="Zapf Dingbats"/>
              </a:rPr>
              <a:t>State or community violence was behind all these arrangements.</a:t>
            </a:r>
            <a:endParaRPr lang="en-US" sz="2400" dirty="0">
              <a:solidFill>
                <a:schemeClr val="tx1"/>
              </a:solidFill>
            </a:endParaRPr>
          </a:p>
        </p:txBody>
      </p:sp>
    </p:spTree>
    <p:extLst>
      <p:ext uri="{BB962C8B-B14F-4D97-AF65-F5344CB8AC3E}">
        <p14:creationId xmlns:p14="http://schemas.microsoft.com/office/powerpoint/2010/main" val="199157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685800"/>
          </a:xfrm>
        </p:spPr>
        <p:txBody>
          <a:bodyPr anchor="t"/>
          <a:lstStyle/>
          <a:p>
            <a:r>
              <a:rPr lang="en-US" dirty="0"/>
              <a:t>Migration for economic reasons</a:t>
            </a:r>
          </a:p>
        </p:txBody>
      </p:sp>
      <p:sp>
        <p:nvSpPr>
          <p:cNvPr id="3" name="Content Placeholder 2"/>
          <p:cNvSpPr>
            <a:spLocks noGrp="1"/>
          </p:cNvSpPr>
          <p:nvPr>
            <p:ph idx="1"/>
          </p:nvPr>
        </p:nvSpPr>
        <p:spPr>
          <a:xfrm>
            <a:off x="579783" y="1219200"/>
            <a:ext cx="10972800" cy="5334000"/>
          </a:xfrm>
        </p:spPr>
        <p:txBody>
          <a:bodyPr anchor="t">
            <a:normAutofit lnSpcReduction="10000"/>
          </a:bodyPr>
          <a:lstStyle/>
          <a:p>
            <a:r>
              <a:rPr lang="en-US" sz="2400" dirty="0">
                <a:solidFill>
                  <a:schemeClr val="tx1"/>
                </a:solidFill>
              </a:rPr>
              <a:t>In part, this migration has been economically motivated:  for example, farmers might see an advantage in migrating to a city for a job; or a European craftsman might calculate he could do better in Chicago, or Buenos Aires.</a:t>
            </a:r>
          </a:p>
          <a:p>
            <a:r>
              <a:rPr lang="en-US" sz="2400" dirty="0">
                <a:solidFill>
                  <a:schemeClr val="tx1"/>
                </a:solidFill>
              </a:rPr>
              <a:t>But from the congealing of the nation state in the 17</a:t>
            </a:r>
            <a:r>
              <a:rPr lang="en-US" sz="2400" baseline="30000" dirty="0">
                <a:solidFill>
                  <a:schemeClr val="tx1"/>
                </a:solidFill>
              </a:rPr>
              <a:t>th</a:t>
            </a:r>
            <a:r>
              <a:rPr lang="en-US" sz="2400" dirty="0">
                <a:solidFill>
                  <a:schemeClr val="tx1"/>
                </a:solidFill>
              </a:rPr>
              <a:t> and 18</a:t>
            </a:r>
            <a:r>
              <a:rPr lang="en-US" sz="2400" baseline="30000" dirty="0">
                <a:solidFill>
                  <a:schemeClr val="tx1"/>
                </a:solidFill>
              </a:rPr>
              <a:t>th</a:t>
            </a:r>
            <a:r>
              <a:rPr lang="en-US" sz="2400" dirty="0">
                <a:solidFill>
                  <a:schemeClr val="tx1"/>
                </a:solidFill>
              </a:rPr>
              <a:t> centuries, many governments persecuted minority groups—as they had long done in many cases with Jews—and forced them to leave, or otherwise made life unpalatable.  </a:t>
            </a:r>
          </a:p>
          <a:p>
            <a:r>
              <a:rPr lang="en-US" sz="2400" dirty="0">
                <a:solidFill>
                  <a:schemeClr val="tx1"/>
                </a:solidFill>
              </a:rPr>
              <a:t>From 1815 to 1932, 60 million Europeans left Europe and immigrated to the Americas and Australia /New Zealand</a:t>
            </a:r>
          </a:p>
          <a:p>
            <a:r>
              <a:rPr lang="en-US" sz="2400" dirty="0">
                <a:solidFill>
                  <a:schemeClr val="tx1"/>
                </a:solidFill>
              </a:rPr>
              <a:t>Perhaps even more individuals migrated during that period within Europe, mostly to cities. Western and Central Europe were more urban than agricultural </a:t>
            </a:r>
            <a:r>
              <a:rPr lang="en-US" sz="2400">
                <a:solidFill>
                  <a:schemeClr val="tx1"/>
                </a:solidFill>
              </a:rPr>
              <a:t>by about 1900.</a:t>
            </a:r>
            <a:endParaRPr lang="en-US" sz="2400" dirty="0">
              <a:solidFill>
                <a:schemeClr val="tx1"/>
              </a:solidFill>
            </a:endParaRPr>
          </a:p>
          <a:p>
            <a:pPr marL="0" indent="0">
              <a:buNone/>
            </a:pPr>
            <a:endParaRPr lang="en-US" dirty="0"/>
          </a:p>
          <a:p>
            <a:endParaRPr lang="en-US" dirty="0"/>
          </a:p>
        </p:txBody>
      </p:sp>
    </p:spTree>
    <p:extLst>
      <p:ext uri="{BB962C8B-B14F-4D97-AF65-F5344CB8AC3E}">
        <p14:creationId xmlns:p14="http://schemas.microsoft.com/office/powerpoint/2010/main" val="3709311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657"/>
            <a:ext cx="10972800" cy="805943"/>
          </a:xfrm>
        </p:spPr>
        <p:txBody>
          <a:bodyPr anchor="t"/>
          <a:lstStyle/>
          <a:p>
            <a:pPr algn="ctr"/>
            <a:r>
              <a:rPr lang="en-US" dirty="0"/>
              <a:t>The “Gastarbeiter” Phenomenon</a:t>
            </a:r>
          </a:p>
        </p:txBody>
      </p:sp>
      <p:sp>
        <p:nvSpPr>
          <p:cNvPr id="3" name="Content Placeholder 2"/>
          <p:cNvSpPr>
            <a:spLocks noGrp="1"/>
          </p:cNvSpPr>
          <p:nvPr>
            <p:ph idx="1"/>
          </p:nvPr>
        </p:nvSpPr>
        <p:spPr>
          <a:xfrm>
            <a:off x="619043" y="1143000"/>
            <a:ext cx="7534357" cy="5334000"/>
          </a:xfrm>
        </p:spPr>
        <p:txBody>
          <a:bodyPr>
            <a:normAutofit/>
          </a:bodyPr>
          <a:lstStyle/>
          <a:p>
            <a:r>
              <a:rPr lang="en-US" sz="2400" dirty="0">
                <a:solidFill>
                  <a:schemeClr val="tx1"/>
                </a:solidFill>
              </a:rPr>
              <a:t>Beginning in Germany in the wake of the Economic Miracle,  at the end of the fifties, the German economy was so “hot” that the employment rate was 100 %.  So German companies recruited “Gastarbeiter,” or Guest Workers from nearby regions with low employment rates:  southern Italy, rural Spain, Turkey, Yugoslavia.</a:t>
            </a:r>
          </a:p>
          <a:p>
            <a:endParaRPr lang="en-US" sz="2400" dirty="0">
              <a:solidFill>
                <a:schemeClr val="tx1"/>
              </a:solidFill>
            </a:endParaRPr>
          </a:p>
          <a:p>
            <a:r>
              <a:rPr lang="en-US" sz="2400" dirty="0">
                <a:solidFill>
                  <a:schemeClr val="tx1"/>
                </a:solidFill>
              </a:rPr>
              <a:t>Gastarbeiter came temporarily at first, but many made homes in Germany (and eventually via the same process in Switzerland, Austria, Sweden, and elsewhere).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1423416"/>
            <a:ext cx="3200400" cy="4684222"/>
          </a:xfrm>
          <a:prstGeom prst="rect">
            <a:avLst/>
          </a:prstGeom>
        </p:spPr>
      </p:pic>
    </p:spTree>
    <p:extLst>
      <p:ext uri="{BB962C8B-B14F-4D97-AF65-F5344CB8AC3E}">
        <p14:creationId xmlns:p14="http://schemas.microsoft.com/office/powerpoint/2010/main" val="293931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1049000" cy="685800"/>
          </a:xfrm>
        </p:spPr>
        <p:txBody>
          <a:bodyPr anchor="t"/>
          <a:lstStyle/>
          <a:p>
            <a:pPr algn="ctr"/>
            <a:r>
              <a:rPr lang="en-US" dirty="0"/>
              <a:t>The “Gastarbeiter” Phenomenon</a:t>
            </a:r>
          </a:p>
        </p:txBody>
      </p:sp>
      <p:sp>
        <p:nvSpPr>
          <p:cNvPr id="3" name="Content Placeholder 2"/>
          <p:cNvSpPr>
            <a:spLocks noGrp="1"/>
          </p:cNvSpPr>
          <p:nvPr>
            <p:ph idx="1"/>
          </p:nvPr>
        </p:nvSpPr>
        <p:spPr>
          <a:xfrm>
            <a:off x="623248" y="1295400"/>
            <a:ext cx="11035352" cy="4876800"/>
          </a:xfrm>
        </p:spPr>
        <p:txBody>
          <a:bodyPr>
            <a:normAutofit/>
          </a:bodyPr>
          <a:lstStyle/>
          <a:p>
            <a:r>
              <a:rPr lang="en-US" sz="2400" dirty="0">
                <a:solidFill>
                  <a:schemeClr val="tx1"/>
                </a:solidFill>
              </a:rPr>
              <a:t>In many European cities, Gastarbeiter and other migrants came to make up sizeable percentages of the population.</a:t>
            </a:r>
          </a:p>
          <a:p>
            <a:r>
              <a:rPr lang="en-US" sz="2400" dirty="0">
                <a:solidFill>
                  <a:schemeClr val="tx1"/>
                </a:solidFill>
              </a:rPr>
              <a:t>Strangely, there was an analogous pull of foreigners in the Soviet bloc, to East Germany in particular.  There, people from Soviet-sponsored Third World countries came to East Germany to work or study or both.  So there were many Cubans, Mozambiquans, Vietnamese, etc. </a:t>
            </a:r>
          </a:p>
          <a:p>
            <a:r>
              <a:rPr lang="en-US" sz="2400" dirty="0">
                <a:solidFill>
                  <a:schemeClr val="tx1"/>
                </a:solidFill>
              </a:rPr>
              <a:t>And in the lands of the former Soviet Union, by the economic revival of the 2000s, workers migrated to Russian industrial cities to do work, and were called Gastarbeiter, in fact, just transliterated: 	</a:t>
            </a:r>
          </a:p>
          <a:p>
            <a:pPr marL="0" indent="0">
              <a:buNone/>
            </a:pPr>
            <a:r>
              <a:rPr lang="en-US" sz="2400" dirty="0">
                <a:solidFill>
                  <a:schemeClr val="tx1"/>
                </a:solidFill>
              </a:rPr>
              <a:t>			</a:t>
            </a:r>
            <a:r>
              <a:rPr lang="en-US" sz="2800" b="1" dirty="0">
                <a:solidFill>
                  <a:schemeClr val="tx1"/>
                </a:solidFill>
              </a:rPr>
              <a:t>							</a:t>
            </a:r>
            <a:r>
              <a:rPr lang="bg-BG" sz="2800" b="1" dirty="0">
                <a:solidFill>
                  <a:schemeClr val="tx1"/>
                </a:solidFill>
              </a:rPr>
              <a:t>гастарбайтер</a:t>
            </a:r>
            <a:endParaRPr lang="en-US" sz="2800" b="1" dirty="0">
              <a:solidFill>
                <a:schemeClr val="tx1"/>
              </a:solidFill>
            </a:endParaRPr>
          </a:p>
        </p:txBody>
      </p:sp>
    </p:spTree>
    <p:extLst>
      <p:ext uri="{BB962C8B-B14F-4D97-AF65-F5344CB8AC3E}">
        <p14:creationId xmlns:p14="http://schemas.microsoft.com/office/powerpoint/2010/main" val="417120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762000"/>
            <a:ext cx="8534400" cy="5291667"/>
          </a:xfrm>
        </p:spPr>
        <p:txBody>
          <a:bodyPr>
            <a:noAutofit/>
          </a:bodyPr>
          <a:lstStyle/>
          <a:p>
            <a:pPr marL="0" indent="0">
              <a:buNone/>
            </a:pPr>
            <a:endParaRPr lang="en-US" sz="2400" b="1" dirty="0"/>
          </a:p>
          <a:p>
            <a:pPr marL="0" indent="0">
              <a:buNone/>
            </a:pPr>
            <a:r>
              <a:rPr lang="en-US" sz="2400" b="1" dirty="0">
                <a:solidFill>
                  <a:schemeClr val="tx1"/>
                </a:solidFill>
              </a:rPr>
              <a:t>What were the aims of “</a:t>
            </a:r>
            <a:r>
              <a:rPr lang="en-US" sz="2400" b="1" i="1" dirty="0">
                <a:solidFill>
                  <a:schemeClr val="tx1"/>
                </a:solidFill>
              </a:rPr>
              <a:t>Glasnost</a:t>
            </a:r>
            <a:r>
              <a:rPr lang="en-US" sz="2400" b="1" dirty="0">
                <a:solidFill>
                  <a:schemeClr val="tx1"/>
                </a:solidFill>
              </a:rPr>
              <a:t>” and “</a:t>
            </a:r>
            <a:r>
              <a:rPr lang="en-US" sz="2400" b="1" i="1" dirty="0">
                <a:solidFill>
                  <a:schemeClr val="tx1"/>
                </a:solidFill>
              </a:rPr>
              <a:t>Perestroika</a:t>
            </a:r>
            <a:r>
              <a:rPr lang="en-US" sz="2400" b="1" dirty="0">
                <a:solidFill>
                  <a:schemeClr val="tx1"/>
                </a:solidFill>
              </a:rPr>
              <a:t>”?</a:t>
            </a:r>
          </a:p>
          <a:p>
            <a:pPr marL="0" indent="0">
              <a:buNone/>
            </a:pPr>
            <a:endParaRPr lang="en-US" sz="2400" dirty="0">
              <a:solidFill>
                <a:schemeClr val="tx1"/>
              </a:solidFill>
            </a:endParaRPr>
          </a:p>
          <a:p>
            <a:pPr>
              <a:buSzPct val="100000"/>
              <a:buFont typeface="Wingdings" panose="05000000000000000000" pitchFamily="2" charset="2"/>
              <a:buChar char="ü"/>
            </a:pPr>
            <a:r>
              <a:rPr lang="en-US" sz="2400" dirty="0">
                <a:solidFill>
                  <a:schemeClr val="tx1"/>
                </a:solidFill>
              </a:rPr>
              <a:t> Certainly to increase morale (in light of shortages, the Afghan war, etc.)</a:t>
            </a:r>
          </a:p>
          <a:p>
            <a:pPr>
              <a:buSzPct val="100000"/>
              <a:buFont typeface="Wingdings" panose="05000000000000000000" pitchFamily="2" charset="2"/>
              <a:buChar char="ü"/>
            </a:pPr>
            <a:r>
              <a:rPr lang="en-US" sz="2400" dirty="0">
                <a:solidFill>
                  <a:schemeClr val="tx1"/>
                </a:solidFill>
              </a:rPr>
              <a:t> Certainly to try to “westernize” the Soviet Communist economic system a bit.</a:t>
            </a:r>
          </a:p>
          <a:p>
            <a:pPr>
              <a:buSzPct val="100000"/>
              <a:buFont typeface="Wingdings" panose="05000000000000000000" pitchFamily="2" charset="2"/>
              <a:buChar char="ü"/>
            </a:pPr>
            <a:r>
              <a:rPr lang="en-US" sz="2400" dirty="0">
                <a:solidFill>
                  <a:schemeClr val="tx1"/>
                </a:solidFill>
                <a:latin typeface="Zapf Dingbats"/>
                <a:ea typeface="Zapf Dingbats"/>
                <a:cs typeface="Zapf Dingbats"/>
                <a:sym typeface="Zapf Dingbats"/>
              </a:rPr>
              <a:t> </a:t>
            </a:r>
            <a:r>
              <a:rPr lang="en-US" sz="2400" dirty="0">
                <a:solidFill>
                  <a:schemeClr val="tx1"/>
                </a:solidFill>
              </a:rPr>
              <a:t>Certainly to try to scale down military and defense expenses by lowering the East/West Cold War tension.</a:t>
            </a:r>
          </a:p>
          <a:p>
            <a:pPr>
              <a:buSzPct val="100000"/>
              <a:buFont typeface="Wingdings" panose="05000000000000000000" pitchFamily="2" charset="2"/>
              <a:buChar char="ü"/>
            </a:pPr>
            <a:r>
              <a:rPr lang="en-US" sz="2400" dirty="0">
                <a:solidFill>
                  <a:schemeClr val="tx1"/>
                </a:solidFill>
                <a:latin typeface="Zapf Dingbats"/>
                <a:ea typeface="Zapf Dingbats"/>
                <a:cs typeface="Zapf Dingbats"/>
                <a:sym typeface="Zapf Dingbats"/>
              </a:rPr>
              <a:t> </a:t>
            </a:r>
            <a:r>
              <a:rPr lang="en-US" sz="2400" dirty="0">
                <a:solidFill>
                  <a:schemeClr val="tx1"/>
                </a:solidFill>
              </a:rPr>
              <a:t>But</a:t>
            </a:r>
            <a:r>
              <a:rPr lang="en-US" sz="2400" b="1" dirty="0">
                <a:solidFill>
                  <a:schemeClr val="tx1"/>
                </a:solidFill>
              </a:rPr>
              <a:t> not </a:t>
            </a:r>
            <a:r>
              <a:rPr lang="en-US" sz="2400" dirty="0">
                <a:solidFill>
                  <a:schemeClr val="tx1"/>
                </a:solidFill>
              </a:rPr>
              <a:t>to end Communism in the USSR, as he said on several occasions.</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66800"/>
            <a:ext cx="2362200" cy="2985558"/>
          </a:xfrm>
          <a:prstGeom prst="rect">
            <a:avLst/>
          </a:prstGeom>
        </p:spPr>
      </p:pic>
    </p:spTree>
    <p:extLst>
      <p:ext uri="{BB962C8B-B14F-4D97-AF65-F5344CB8AC3E}">
        <p14:creationId xmlns:p14="http://schemas.microsoft.com/office/powerpoint/2010/main" val="448019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
            <a:ext cx="10972800" cy="1507067"/>
          </a:xfrm>
        </p:spPr>
        <p:txBody>
          <a:bodyPr/>
          <a:lstStyle/>
          <a:p>
            <a:r>
              <a:rPr lang="en-US" dirty="0"/>
              <a:t>Political Refugees and Asylants</a:t>
            </a:r>
          </a:p>
        </p:txBody>
      </p:sp>
      <p:sp>
        <p:nvSpPr>
          <p:cNvPr id="3" name="Content Placeholder 2"/>
          <p:cNvSpPr>
            <a:spLocks noGrp="1"/>
          </p:cNvSpPr>
          <p:nvPr>
            <p:ph idx="1"/>
          </p:nvPr>
        </p:nvSpPr>
        <p:spPr>
          <a:xfrm>
            <a:off x="1828800" y="1143000"/>
            <a:ext cx="9220200" cy="5181600"/>
          </a:xfrm>
        </p:spPr>
        <p:txBody>
          <a:bodyPr anchor="t">
            <a:noAutofit/>
          </a:bodyPr>
          <a:lstStyle/>
          <a:p>
            <a:pPr marL="0" indent="0">
              <a:buNone/>
            </a:pPr>
            <a:r>
              <a:rPr lang="en-US" sz="2400" dirty="0">
                <a:solidFill>
                  <a:schemeClr val="tx1"/>
                </a:solidFill>
              </a:rPr>
              <a:t>In countless cases, individuals migrating to Europe came for reasons of danger in their home countries. These political migrations added to the number of foreigners.  </a:t>
            </a:r>
          </a:p>
          <a:p>
            <a:pPr marL="0" indent="0">
              <a:buNone/>
            </a:pPr>
            <a:r>
              <a:rPr lang="en-US" sz="2400" dirty="0">
                <a:solidFill>
                  <a:schemeClr val="tx1"/>
                </a:solidFill>
              </a:rPr>
              <a:t>	In then end, as with many other modern cases (including the US), admission of foreigners to “take our jobs” is often protested.  Many good arguments can be made against it, especially since most of the world lives in welfare state conditions.  No doubt, these immigrants most often arrive and work hard, doing jobs many “native” “out of work” people will not do.  But if European, or any, borders are opened up—in the current conditions of the nation-state—what is to be done?  </a:t>
            </a:r>
          </a:p>
          <a:p>
            <a:pPr marL="0" indent="0">
              <a:buNone/>
            </a:pPr>
            <a:r>
              <a:rPr lang="en-US" sz="2400" dirty="0">
                <a:solidFill>
                  <a:schemeClr val="tx1"/>
                </a:solidFill>
              </a:rPr>
              <a:t>	</a:t>
            </a:r>
            <a:r>
              <a:rPr lang="en-US" sz="2400" dirty="0">
                <a:solidFill>
                  <a:srgbClr val="FF6600"/>
                </a:solidFill>
              </a:rPr>
              <a:t>Hence Western Civilization once again faces the issue of migration.</a:t>
            </a:r>
          </a:p>
        </p:txBody>
      </p:sp>
    </p:spTree>
    <p:extLst>
      <p:ext uri="{BB962C8B-B14F-4D97-AF65-F5344CB8AC3E}">
        <p14:creationId xmlns:p14="http://schemas.microsoft.com/office/powerpoint/2010/main" val="528323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1049000" cy="685800"/>
          </a:xfrm>
        </p:spPr>
        <p:txBody>
          <a:bodyPr anchor="t"/>
          <a:lstStyle/>
          <a:p>
            <a:pPr algn="ctr"/>
            <a:r>
              <a:rPr lang="en-US" dirty="0"/>
              <a:t>The Re-Emergence of Nationalism</a:t>
            </a:r>
          </a:p>
        </p:txBody>
      </p:sp>
      <p:sp>
        <p:nvSpPr>
          <p:cNvPr id="3" name="Content Placeholder 2"/>
          <p:cNvSpPr>
            <a:spLocks noGrp="1"/>
          </p:cNvSpPr>
          <p:nvPr>
            <p:ph idx="1"/>
          </p:nvPr>
        </p:nvSpPr>
        <p:spPr>
          <a:xfrm>
            <a:off x="609600" y="1219200"/>
            <a:ext cx="11049000" cy="5638800"/>
          </a:xfrm>
        </p:spPr>
        <p:txBody>
          <a:bodyPr>
            <a:normAutofit/>
          </a:bodyPr>
          <a:lstStyle/>
          <a:p>
            <a:r>
              <a:rPr lang="en-US" sz="2400" dirty="0">
                <a:solidFill>
                  <a:schemeClr val="tx1"/>
                </a:solidFill>
              </a:rPr>
              <a:t>Nationalism was intimately involved in causing the two world wars.</a:t>
            </a:r>
          </a:p>
          <a:p>
            <a:pPr marL="0" indent="0">
              <a:buNone/>
            </a:pPr>
            <a:endParaRPr lang="en-US" sz="2400" dirty="0">
              <a:solidFill>
                <a:schemeClr val="tx1"/>
              </a:solidFill>
            </a:endParaRPr>
          </a:p>
          <a:p>
            <a:r>
              <a:rPr lang="en-US" sz="2400" dirty="0">
                <a:solidFill>
                  <a:schemeClr val="tx1"/>
                </a:solidFill>
              </a:rPr>
              <a:t>Nationalism is about making your “nation” (your ethnic group) equal your state, and your state equal your nation.</a:t>
            </a:r>
          </a:p>
          <a:p>
            <a:pPr marL="0" indent="0">
              <a:buNone/>
            </a:pPr>
            <a:endParaRPr lang="en-US" sz="2400" dirty="0">
              <a:solidFill>
                <a:schemeClr val="tx1"/>
              </a:solidFill>
            </a:endParaRPr>
          </a:p>
          <a:p>
            <a:r>
              <a:rPr lang="en-US" sz="2400" dirty="0">
                <a:solidFill>
                  <a:schemeClr val="tx1"/>
                </a:solidFill>
              </a:rPr>
              <a:t>Nationalist statism had led to all kinds of ethnic strife in Europe, but the Soviet-sponsored regimes at least kept this sort of thing to a minimum.</a:t>
            </a:r>
          </a:p>
          <a:p>
            <a:pPr marL="0" indent="0">
              <a:buNone/>
            </a:pPr>
            <a:endParaRPr lang="en-US" sz="2400" dirty="0">
              <a:solidFill>
                <a:schemeClr val="tx1"/>
              </a:solidFill>
            </a:endParaRPr>
          </a:p>
          <a:p>
            <a:r>
              <a:rPr lang="en-US" sz="2400" dirty="0">
                <a:solidFill>
                  <a:schemeClr val="tx1"/>
                </a:solidFill>
              </a:rPr>
              <a:t>But after 1989, many of the old hatreds re-emerged.</a:t>
            </a:r>
          </a:p>
          <a:p>
            <a:endParaRPr lang="en-US" sz="2400" dirty="0">
              <a:solidFill>
                <a:schemeClr val="tx1"/>
              </a:solidFill>
            </a:endParaRPr>
          </a:p>
          <a:p>
            <a:r>
              <a:rPr lang="en-US" sz="2400" dirty="0">
                <a:solidFill>
                  <a:schemeClr val="tx1"/>
                </a:solidFill>
              </a:rPr>
              <a:t>In particular, in Yugoslavia.</a:t>
            </a:r>
          </a:p>
          <a:p>
            <a:endParaRPr lang="en-US" dirty="0"/>
          </a:p>
        </p:txBody>
      </p:sp>
    </p:spTree>
    <p:extLst>
      <p:ext uri="{BB962C8B-B14F-4D97-AF65-F5344CB8AC3E}">
        <p14:creationId xmlns:p14="http://schemas.microsoft.com/office/powerpoint/2010/main" val="781147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1702" y="228601"/>
            <a:ext cx="11049000" cy="685800"/>
          </a:xfrm>
        </p:spPr>
        <p:txBody>
          <a:bodyPr anchor="t">
            <a:normAutofit/>
          </a:bodyPr>
          <a:lstStyle/>
          <a:p>
            <a:pPr algn="ctr"/>
            <a:r>
              <a:rPr lang="en-US" dirty="0"/>
              <a:t>Tito’s Yugoslavia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873" y="947383"/>
            <a:ext cx="4750657" cy="5575222"/>
          </a:xfrm>
          <a:prstGeom prst="rect">
            <a:avLst/>
          </a:prstGeom>
        </p:spPr>
      </p:pic>
    </p:spTree>
    <p:extLst>
      <p:ext uri="{BB962C8B-B14F-4D97-AF65-F5344CB8AC3E}">
        <p14:creationId xmlns:p14="http://schemas.microsoft.com/office/powerpoint/2010/main" val="3260762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533400"/>
            <a:ext cx="8343900" cy="5791200"/>
          </a:xfrm>
        </p:spPr>
        <p:txBody>
          <a:bodyPr anchor="t">
            <a:noAutofit/>
          </a:bodyPr>
          <a:lstStyle/>
          <a:p>
            <a:r>
              <a:rPr lang="en-US" sz="2400" dirty="0">
                <a:solidFill>
                  <a:schemeClr val="tx1"/>
                </a:solidFill>
              </a:rPr>
              <a:t>Tito’s government managed to keep the peace, by and large, among the ethnic groups of Yugoslavia, mainly by brutal police state tactics.  </a:t>
            </a:r>
          </a:p>
          <a:p>
            <a:endParaRPr lang="en-US" sz="2400" dirty="0">
              <a:solidFill>
                <a:schemeClr val="tx1"/>
              </a:solidFill>
            </a:endParaRPr>
          </a:p>
          <a:p>
            <a:r>
              <a:rPr lang="en-US" sz="2400" dirty="0">
                <a:solidFill>
                  <a:schemeClr val="tx1"/>
                </a:solidFill>
              </a:rPr>
              <a:t>Some groups he drove out (e.g., Germans along the Danube)</a:t>
            </a:r>
          </a:p>
          <a:p>
            <a:endParaRPr lang="en-US" sz="2400" dirty="0">
              <a:solidFill>
                <a:schemeClr val="tx1"/>
              </a:solidFill>
            </a:endParaRPr>
          </a:p>
          <a:p>
            <a:r>
              <a:rPr lang="en-US" sz="2400" dirty="0">
                <a:solidFill>
                  <a:schemeClr val="tx1"/>
                </a:solidFill>
              </a:rPr>
              <a:t>Some he keep under strict policing and martial law.</a:t>
            </a:r>
          </a:p>
          <a:p>
            <a:endParaRPr lang="en-US" sz="2400" dirty="0">
              <a:solidFill>
                <a:schemeClr val="tx1"/>
              </a:solidFill>
            </a:endParaRPr>
          </a:p>
          <a:p>
            <a:r>
              <a:rPr lang="en-US" sz="2400" dirty="0">
                <a:solidFill>
                  <a:schemeClr val="tx1"/>
                </a:solidFill>
              </a:rPr>
              <a:t>In fact, Yugoslavia had the name for being a relaxed version of Communism, but it is estimated that Tito’s state (from 1945 to 1980) killed somewhere  between 585,000 and 2,130,000 Yugoslav citizens, for ethnic reasons as well as political reasons.</a:t>
            </a:r>
          </a:p>
          <a:p>
            <a:endParaRPr lang="en-US" sz="2800" i="1" dirty="0"/>
          </a:p>
        </p:txBody>
      </p:sp>
      <p:sp>
        <p:nvSpPr>
          <p:cNvPr id="4" name="Rectangle 3"/>
          <p:cNvSpPr/>
          <p:nvPr/>
        </p:nvSpPr>
        <p:spPr>
          <a:xfrm>
            <a:off x="457200" y="3657600"/>
            <a:ext cx="2057400" cy="369332"/>
          </a:xfrm>
          <a:prstGeom prst="rect">
            <a:avLst/>
          </a:prstGeom>
        </p:spPr>
        <p:txBody>
          <a:bodyPr wrap="square">
            <a:spAutoFit/>
          </a:bodyPr>
          <a:lstStyle/>
          <a:p>
            <a:r>
              <a:rPr lang="en-US" dirty="0"/>
              <a:t>Josip Broz Tito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
            <a:ext cx="2482850" cy="3549134"/>
          </a:xfrm>
          <a:prstGeom prst="rect">
            <a:avLst/>
          </a:prstGeom>
        </p:spPr>
      </p:pic>
    </p:spTree>
    <p:extLst>
      <p:ext uri="{BB962C8B-B14F-4D97-AF65-F5344CB8AC3E}">
        <p14:creationId xmlns:p14="http://schemas.microsoft.com/office/powerpoint/2010/main" val="3388710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685800"/>
          </a:xfrm>
        </p:spPr>
        <p:txBody>
          <a:bodyPr anchor="t"/>
          <a:lstStyle/>
          <a:p>
            <a:pPr algn="ctr"/>
            <a:r>
              <a:rPr lang="en-US" dirty="0"/>
              <a:t>Chronology of Yugoslav Breakup</a:t>
            </a:r>
          </a:p>
        </p:txBody>
      </p:sp>
      <p:sp>
        <p:nvSpPr>
          <p:cNvPr id="3" name="Content Placeholder 2"/>
          <p:cNvSpPr>
            <a:spLocks noGrp="1"/>
          </p:cNvSpPr>
          <p:nvPr>
            <p:ph idx="1"/>
          </p:nvPr>
        </p:nvSpPr>
        <p:spPr>
          <a:xfrm>
            <a:off x="609600" y="1905000"/>
            <a:ext cx="10972800" cy="5410200"/>
          </a:xfrm>
        </p:spPr>
        <p:txBody>
          <a:bodyPr anchor="t">
            <a:normAutofit/>
          </a:bodyPr>
          <a:lstStyle/>
          <a:p>
            <a:r>
              <a:rPr lang="en-US" sz="2600" dirty="0">
                <a:solidFill>
                  <a:schemeClr val="tx1"/>
                </a:solidFill>
              </a:rPr>
              <a:t>Tito died in 1980</a:t>
            </a:r>
          </a:p>
          <a:p>
            <a:r>
              <a:rPr lang="en-US" sz="2600" dirty="0">
                <a:solidFill>
                  <a:schemeClr val="tx1"/>
                </a:solidFill>
              </a:rPr>
              <a:t>The successor was (eventually) Slobodan </a:t>
            </a:r>
            <a:r>
              <a:rPr lang="en-US" sz="2600" dirty="0" err="1">
                <a:solidFill>
                  <a:schemeClr val="tx1"/>
                </a:solidFill>
              </a:rPr>
              <a:t>Milošević</a:t>
            </a:r>
            <a:endParaRPr lang="en-US" sz="2600" dirty="0">
              <a:solidFill>
                <a:schemeClr val="tx1"/>
              </a:solidFill>
            </a:endParaRPr>
          </a:p>
          <a:p>
            <a:r>
              <a:rPr lang="en-US" sz="2600" dirty="0" err="1">
                <a:solidFill>
                  <a:schemeClr val="tx1"/>
                </a:solidFill>
              </a:rPr>
              <a:t>Milošević</a:t>
            </a:r>
            <a:r>
              <a:rPr lang="en-US" sz="2600" dirty="0">
                <a:solidFill>
                  <a:schemeClr val="tx1"/>
                </a:solidFill>
              </a:rPr>
              <a:t> gradually adopted a kind of Serbian nationalism to squelch rising autonomist movements within the different regions.</a:t>
            </a:r>
          </a:p>
          <a:p>
            <a:r>
              <a:rPr lang="en-US" sz="2600" dirty="0">
                <a:solidFill>
                  <a:schemeClr val="tx1"/>
                </a:solidFill>
              </a:rPr>
              <a:t>Once Communism fell, keeping this artificial country together was impossible.</a:t>
            </a:r>
          </a:p>
          <a:p>
            <a:r>
              <a:rPr lang="en-US" sz="2600" dirty="0">
                <a:solidFill>
                  <a:schemeClr val="tx1"/>
                </a:solidFill>
              </a:rPr>
              <a:t>In 1991, Slovenia seceded.  Yugoslav forces could not bring it back.  Croatia was next, etc.</a:t>
            </a:r>
          </a:p>
          <a:p>
            <a:endParaRPr lang="en-US" sz="2600" dirty="0">
              <a:solidFill>
                <a:schemeClr val="tx1"/>
              </a:solidFill>
            </a:endParaRPr>
          </a:p>
          <a:p>
            <a:endParaRPr lang="en-US" dirty="0"/>
          </a:p>
        </p:txBody>
      </p:sp>
    </p:spTree>
    <p:extLst>
      <p:ext uri="{BB962C8B-B14F-4D97-AF65-F5344CB8AC3E}">
        <p14:creationId xmlns:p14="http://schemas.microsoft.com/office/powerpoint/2010/main" val="3116009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762000"/>
          </a:xfrm>
        </p:spPr>
        <p:txBody>
          <a:bodyPr anchor="t"/>
          <a:lstStyle/>
          <a:p>
            <a:r>
              <a:rPr lang="en-US" dirty="0"/>
              <a:t>Ethnic Violence</a:t>
            </a:r>
          </a:p>
        </p:txBody>
      </p:sp>
      <p:sp>
        <p:nvSpPr>
          <p:cNvPr id="3" name="Content Placeholder 2"/>
          <p:cNvSpPr>
            <a:spLocks noGrp="1"/>
          </p:cNvSpPr>
          <p:nvPr>
            <p:ph idx="1"/>
          </p:nvPr>
        </p:nvSpPr>
        <p:spPr>
          <a:xfrm>
            <a:off x="609600" y="1600200"/>
            <a:ext cx="10972800" cy="3962400"/>
          </a:xfrm>
        </p:spPr>
        <p:txBody>
          <a:bodyPr anchor="t">
            <a:noAutofit/>
          </a:bodyPr>
          <a:lstStyle/>
          <a:p>
            <a:r>
              <a:rPr lang="en-US" sz="2400" dirty="0">
                <a:solidFill>
                  <a:schemeClr val="tx1"/>
                </a:solidFill>
              </a:rPr>
              <a:t>In these processes of secession, ethnic violence broke in many forms.  The state encouraged this.  Pockets of brutal ethnic violence continued from 1991 to 1995.</a:t>
            </a:r>
          </a:p>
          <a:p>
            <a:endParaRPr lang="en-US" sz="2400" dirty="0">
              <a:solidFill>
                <a:schemeClr val="tx1"/>
              </a:solidFill>
            </a:endParaRPr>
          </a:p>
          <a:p>
            <a:r>
              <a:rPr lang="en-US" sz="2400" dirty="0">
                <a:solidFill>
                  <a:schemeClr val="tx1"/>
                </a:solidFill>
              </a:rPr>
              <a:t>But the worst tended to be Serbian violence, rape, and ethnic cleansing in Bosnia, divided ethnically between Bosnians (Muslims) and Bosnian Serbs (Orthodox). </a:t>
            </a:r>
          </a:p>
          <a:p>
            <a:endParaRPr lang="en-US" sz="2400" dirty="0">
              <a:solidFill>
                <a:schemeClr val="tx1"/>
              </a:solidFill>
            </a:endParaRPr>
          </a:p>
          <a:p>
            <a:r>
              <a:rPr lang="en-US" sz="2400" dirty="0">
                <a:solidFill>
                  <a:schemeClr val="tx1"/>
                </a:solidFill>
              </a:rPr>
              <a:t>Indeed, in Bosnia, local Serbs and Yugoslav army units engaged in mass killing as well (famously, 8,000 dead at Srebenica).  </a:t>
            </a:r>
          </a:p>
        </p:txBody>
      </p:sp>
    </p:spTree>
    <p:extLst>
      <p:ext uri="{BB962C8B-B14F-4D97-AF65-F5344CB8AC3E}">
        <p14:creationId xmlns:p14="http://schemas.microsoft.com/office/powerpoint/2010/main" val="3380581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4388" cy="685800"/>
          </a:xfrm>
        </p:spPr>
        <p:txBody>
          <a:bodyPr anchor="t"/>
          <a:lstStyle/>
          <a:p>
            <a:pPr algn="ctr"/>
            <a:r>
              <a:rPr lang="en-US" dirty="0"/>
              <a:t>International Intervention</a:t>
            </a:r>
          </a:p>
        </p:txBody>
      </p:sp>
      <p:sp>
        <p:nvSpPr>
          <p:cNvPr id="3" name="Content Placeholder 2"/>
          <p:cNvSpPr>
            <a:spLocks noGrp="1"/>
          </p:cNvSpPr>
          <p:nvPr>
            <p:ph idx="1"/>
          </p:nvPr>
        </p:nvSpPr>
        <p:spPr>
          <a:xfrm>
            <a:off x="609600" y="1447800"/>
            <a:ext cx="10974388" cy="4572000"/>
          </a:xfrm>
        </p:spPr>
        <p:txBody>
          <a:bodyPr anchor="t">
            <a:noAutofit/>
          </a:bodyPr>
          <a:lstStyle/>
          <a:p>
            <a:r>
              <a:rPr lang="en-US" sz="2400" dirty="0">
                <a:solidFill>
                  <a:schemeClr val="tx1"/>
                </a:solidFill>
              </a:rPr>
              <a:t>NATO, including US forces, intervened in 1992.</a:t>
            </a:r>
          </a:p>
          <a:p>
            <a:r>
              <a:rPr lang="en-US" sz="2400" dirty="0">
                <a:solidFill>
                  <a:schemeClr val="tx1"/>
                </a:solidFill>
              </a:rPr>
              <a:t>The situation was highly confusing, and many in American argued that American troops should not be there.</a:t>
            </a:r>
          </a:p>
          <a:p>
            <a:r>
              <a:rPr lang="en-US" sz="2400" dirty="0">
                <a:solidFill>
                  <a:schemeClr val="tx1"/>
                </a:solidFill>
              </a:rPr>
              <a:t>And NATO troops did not always stop massacres.</a:t>
            </a:r>
          </a:p>
          <a:p>
            <a:r>
              <a:rPr lang="en-US" sz="2400" dirty="0">
                <a:solidFill>
                  <a:schemeClr val="tx1"/>
                </a:solidFill>
              </a:rPr>
              <a:t>Europe was seeing regular military action for the first time since World War II.</a:t>
            </a:r>
          </a:p>
          <a:p>
            <a:r>
              <a:rPr lang="en-US" sz="2400" dirty="0">
                <a:solidFill>
                  <a:schemeClr val="tx1"/>
                </a:solidFill>
              </a:rPr>
              <a:t>The international community forced the Yugoslav belligerents to negotiate an end to the fighting and killing.  This happened with the Dayton Accords in 1995, confirming the independence and borders of Croatia, Montenegro, Slovenia, etc.</a:t>
            </a:r>
          </a:p>
        </p:txBody>
      </p:sp>
    </p:spTree>
    <p:extLst>
      <p:ext uri="{BB962C8B-B14F-4D97-AF65-F5344CB8AC3E}">
        <p14:creationId xmlns:p14="http://schemas.microsoft.com/office/powerpoint/2010/main" val="3028688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1049000" cy="1371600"/>
          </a:xfrm>
        </p:spPr>
        <p:txBody>
          <a:bodyPr anchor="t"/>
          <a:lstStyle/>
          <a:p>
            <a:pPr algn="ctr"/>
            <a:r>
              <a:rPr lang="en-US" dirty="0"/>
              <a:t>The Kosovo Crisis and the NATO </a:t>
            </a:r>
            <a:br>
              <a:rPr lang="en-US" dirty="0"/>
            </a:br>
            <a:r>
              <a:rPr lang="en-US" dirty="0"/>
              <a:t>Bombing of Serbia, 1999</a:t>
            </a:r>
          </a:p>
        </p:txBody>
      </p:sp>
      <p:sp>
        <p:nvSpPr>
          <p:cNvPr id="3" name="Content Placeholder 2"/>
          <p:cNvSpPr>
            <a:spLocks noGrp="1"/>
          </p:cNvSpPr>
          <p:nvPr>
            <p:ph idx="1"/>
          </p:nvPr>
        </p:nvSpPr>
        <p:spPr>
          <a:xfrm>
            <a:off x="609600" y="2057400"/>
            <a:ext cx="10972800" cy="3657600"/>
          </a:xfrm>
        </p:spPr>
        <p:txBody>
          <a:bodyPr anchor="t">
            <a:noAutofit/>
          </a:bodyPr>
          <a:lstStyle/>
          <a:p>
            <a:r>
              <a:rPr lang="en-US" sz="2400" dirty="0">
                <a:solidFill>
                  <a:schemeClr val="tx1"/>
                </a:solidFill>
              </a:rPr>
              <a:t>In one further crisis, the Kosovar (Albania) minority in the south of Serbia had been in particular conflict with the local Serbians, and ethnic strife went back some decades.  The Albanians were, like the Bosnians, Muslims.</a:t>
            </a:r>
          </a:p>
          <a:p>
            <a:r>
              <a:rPr lang="en-US" sz="2400" dirty="0">
                <a:solidFill>
                  <a:schemeClr val="tx1"/>
                </a:solidFill>
              </a:rPr>
              <a:t>When the Serbians tried to police Kosovar gangland style activity and violence, NATO (at the behest of American President Clinton) bombed Serbia, killing several thousand Serbian civilians and severely damaging many world heritage sites as well as damaging economic infrastructure. </a:t>
            </a:r>
          </a:p>
        </p:txBody>
      </p:sp>
      <p:sp>
        <p:nvSpPr>
          <p:cNvPr id="4" name="TextBox 3"/>
          <p:cNvSpPr txBox="1"/>
          <p:nvPr/>
        </p:nvSpPr>
        <p:spPr>
          <a:xfrm>
            <a:off x="10431429" y="6249787"/>
            <a:ext cx="428322" cy="461665"/>
          </a:xfrm>
          <a:prstGeom prst="rect">
            <a:avLst/>
          </a:prstGeom>
          <a:noFill/>
        </p:spPr>
        <p:txBody>
          <a:bodyPr wrap="none" rtlCol="0">
            <a:spAutoFit/>
          </a:bodyPr>
          <a:lstStyle/>
          <a:p>
            <a:r>
              <a:rPr lang="en-US" sz="2400" dirty="0">
                <a:latin typeface="Zapf Dingbats"/>
                <a:ea typeface="Zapf Dingbats"/>
                <a:cs typeface="Zapf Dingbats"/>
                <a:sym typeface="Zapf Dingbats"/>
              </a:rPr>
              <a:t>✜</a:t>
            </a:r>
            <a:endParaRPr lang="en-US" sz="2400" dirty="0"/>
          </a:p>
        </p:txBody>
      </p:sp>
    </p:spTree>
    <p:extLst>
      <p:ext uri="{BB962C8B-B14F-4D97-AF65-F5344CB8AC3E}">
        <p14:creationId xmlns:p14="http://schemas.microsoft.com/office/powerpoint/2010/main" val="225506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11049000" cy="1507067"/>
          </a:xfrm>
        </p:spPr>
        <p:txBody>
          <a:bodyPr/>
          <a:lstStyle/>
          <a:p>
            <a:r>
              <a:rPr lang="en-US" dirty="0"/>
              <a:t>We begin to lose perspective...</a:t>
            </a:r>
          </a:p>
        </p:txBody>
      </p:sp>
      <p:sp>
        <p:nvSpPr>
          <p:cNvPr id="3" name="Content Placeholder 2"/>
          <p:cNvSpPr>
            <a:spLocks noGrp="1"/>
          </p:cNvSpPr>
          <p:nvPr>
            <p:ph idx="1"/>
          </p:nvPr>
        </p:nvSpPr>
        <p:spPr>
          <a:xfrm>
            <a:off x="609600" y="2057400"/>
            <a:ext cx="10972800" cy="3615267"/>
          </a:xfrm>
        </p:spPr>
        <p:txBody>
          <a:bodyPr anchor="t">
            <a:noAutofit/>
          </a:bodyPr>
          <a:lstStyle/>
          <a:p>
            <a:r>
              <a:rPr lang="en-US" sz="2400" dirty="0">
                <a:solidFill>
                  <a:schemeClr val="tx1"/>
                </a:solidFill>
              </a:rPr>
              <a:t>So we can look at many trends in Western Civilization in the 1990s and 2000s, but NOTE WELL:  historical analysis is based on perspective.  And when we get to our own lifetimes, and contemporary controversies, it is often very difficult to carry out a objective historical analysis.  </a:t>
            </a:r>
          </a:p>
          <a:p>
            <a:r>
              <a:rPr lang="en-US" sz="2400" dirty="0">
                <a:solidFill>
                  <a:schemeClr val="tx1"/>
                </a:solidFill>
              </a:rPr>
              <a:t>For one thing, we don’t have all the documents and the evidence yet:  historical documentation is often released only fifty or sixty years after an event.  </a:t>
            </a:r>
          </a:p>
          <a:p>
            <a:r>
              <a:rPr lang="en-US" sz="2400" dirty="0">
                <a:solidFill>
                  <a:schemeClr val="tx1"/>
                </a:solidFill>
              </a:rPr>
              <a:t>It may be possible in some cases to make good historical sense of recent events, but we should all be wary!</a:t>
            </a:r>
          </a:p>
        </p:txBody>
      </p:sp>
    </p:spTree>
    <p:extLst>
      <p:ext uri="{BB962C8B-B14F-4D97-AF65-F5344CB8AC3E}">
        <p14:creationId xmlns:p14="http://schemas.microsoft.com/office/powerpoint/2010/main" val="4034602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507067"/>
          </a:xfrm>
        </p:spPr>
        <p:txBody>
          <a:bodyPr anchor="t">
            <a:normAutofit/>
          </a:bodyPr>
          <a:lstStyle/>
          <a:p>
            <a:pPr algn="ctr"/>
            <a:r>
              <a:rPr lang="en-US" b="1" dirty="0"/>
              <a:t>4.  Lessons:  The Individual, Technology, </a:t>
            </a:r>
            <a:br>
              <a:rPr lang="en-US" b="1" dirty="0"/>
            </a:br>
            <a:r>
              <a:rPr lang="en-US" b="1" dirty="0"/>
              <a:t>Society, and the State</a:t>
            </a:r>
          </a:p>
        </p:txBody>
      </p:sp>
    </p:spTree>
    <p:extLst>
      <p:ext uri="{BB962C8B-B14F-4D97-AF65-F5344CB8AC3E}">
        <p14:creationId xmlns:p14="http://schemas.microsoft.com/office/powerpoint/2010/main" val="1791813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685800"/>
          </a:xfrm>
        </p:spPr>
        <p:txBody>
          <a:bodyPr anchor="t"/>
          <a:lstStyle/>
          <a:p>
            <a:pPr algn="ctr"/>
            <a:r>
              <a:rPr lang="en-US" dirty="0"/>
              <a:t>New Year’s Day, 1986—Greetings </a:t>
            </a:r>
          </a:p>
        </p:txBody>
      </p:sp>
      <p:sp>
        <p:nvSpPr>
          <p:cNvPr id="3" name="Content Placeholder 2"/>
          <p:cNvSpPr>
            <a:spLocks noGrp="1"/>
          </p:cNvSpPr>
          <p:nvPr>
            <p:ph idx="1"/>
          </p:nvPr>
        </p:nvSpPr>
        <p:spPr>
          <a:xfrm>
            <a:off x="5136107" y="923500"/>
            <a:ext cx="6477000" cy="2971800"/>
          </a:xfrm>
        </p:spPr>
        <p:txBody>
          <a:bodyPr anchor="t">
            <a:normAutofit/>
          </a:bodyPr>
          <a:lstStyle/>
          <a:p>
            <a:pPr marL="0" indent="0">
              <a:buNone/>
            </a:pPr>
            <a:r>
              <a:rPr lang="en-US" dirty="0">
                <a:solidFill>
                  <a:schemeClr val="tx1"/>
                </a:solidFill>
              </a:rPr>
              <a:t>Reagan: Good evening. This is Ronald Reagan, President of the United States of America. I'm pleased to speak to you on the occasion of the New Year. This is a time for reflection and for hope. As we look back on the year just concluded and on the year that is to come, I want to share with you my hopes for the New Year, hopes for peace, prosperity, and good will that the American and Soviet people share....</a:t>
            </a:r>
          </a:p>
          <a:p>
            <a:pPr marL="0" indent="0">
              <a:buNone/>
            </a:pPr>
            <a:endParaRPr lang="en-US" dirty="0"/>
          </a:p>
          <a:p>
            <a:pPr marL="0" indent="0">
              <a:buNone/>
            </a:pPr>
            <a:endParaRPr lang="en-US" dirty="0"/>
          </a:p>
        </p:txBody>
      </p:sp>
      <p:sp>
        <p:nvSpPr>
          <p:cNvPr id="4" name="TextBox 3"/>
          <p:cNvSpPr txBox="1"/>
          <p:nvPr/>
        </p:nvSpPr>
        <p:spPr>
          <a:xfrm>
            <a:off x="304800" y="3904398"/>
            <a:ext cx="5531894" cy="2725001"/>
          </a:xfrm>
          <a:prstGeom prst="rect">
            <a:avLst/>
          </a:prstGeom>
          <a:noFill/>
        </p:spPr>
        <p:txBody>
          <a:bodyPr wrap="square" rtlCol="0">
            <a:noAutofit/>
          </a:bodyPr>
          <a:lstStyle/>
          <a:p>
            <a:r>
              <a:rPr lang="en-US" dirty="0"/>
              <a:t>Gorbachev:  Dear Americans, I see a good augury in the way we are beginning the New Year, which has been declared the Year of Peace. We are starting it with an exchange of direct messages, President Reagan's to the Soviet people and mine to you. This, I believe, is a hopeful sign of change which, though small, is nonetheless a change for the better in our relations....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366174"/>
            <a:ext cx="3962400" cy="20864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343400"/>
            <a:ext cx="2857500" cy="1428750"/>
          </a:xfrm>
          <a:prstGeom prst="rect">
            <a:avLst/>
          </a:prstGeom>
        </p:spPr>
      </p:pic>
    </p:spTree>
    <p:extLst>
      <p:ext uri="{BB962C8B-B14F-4D97-AF65-F5344CB8AC3E}">
        <p14:creationId xmlns:p14="http://schemas.microsoft.com/office/powerpoint/2010/main" val="852400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507067"/>
          </a:xfrm>
        </p:spPr>
        <p:txBody>
          <a:bodyPr/>
          <a:lstStyle/>
          <a:p>
            <a:pPr algn="ctr"/>
            <a:r>
              <a:rPr lang="en-US" dirty="0"/>
              <a:t>Periods of political and social revolution in recent times</a:t>
            </a:r>
          </a:p>
        </p:txBody>
      </p:sp>
      <p:sp>
        <p:nvSpPr>
          <p:cNvPr id="3" name="Content Placeholder 2"/>
          <p:cNvSpPr>
            <a:spLocks noGrp="1"/>
          </p:cNvSpPr>
          <p:nvPr>
            <p:ph idx="1"/>
          </p:nvPr>
        </p:nvSpPr>
        <p:spPr>
          <a:xfrm>
            <a:off x="619836" y="1735667"/>
            <a:ext cx="10962564" cy="4436533"/>
          </a:xfrm>
        </p:spPr>
        <p:txBody>
          <a:bodyPr anchor="t">
            <a:normAutofit lnSpcReduction="10000"/>
          </a:bodyPr>
          <a:lstStyle/>
          <a:p>
            <a:r>
              <a:rPr lang="en-US" dirty="0">
                <a:solidFill>
                  <a:schemeClr val="tx1"/>
                </a:solidFill>
              </a:rPr>
              <a:t>1986—People’s Power revolution in Philippines outs Fernando Marcos govt.</a:t>
            </a:r>
          </a:p>
          <a:p>
            <a:r>
              <a:rPr lang="en-US" dirty="0">
                <a:solidFill>
                  <a:schemeClr val="tx1"/>
                </a:solidFill>
              </a:rPr>
              <a:t>1988—Uprising in Burma/Myanmar (against dictatorship)</a:t>
            </a:r>
          </a:p>
          <a:p>
            <a:r>
              <a:rPr lang="en-US" dirty="0">
                <a:solidFill>
                  <a:schemeClr val="tx1"/>
                </a:solidFill>
              </a:rPr>
              <a:t>1989/90—China, East Central Europe:  against Communist dictatorship</a:t>
            </a:r>
          </a:p>
          <a:p>
            <a:r>
              <a:rPr lang="en-US" dirty="0">
                <a:solidFill>
                  <a:schemeClr val="tx1"/>
                </a:solidFill>
              </a:rPr>
              <a:t>2001—Philippines revolution ousted the President</a:t>
            </a:r>
          </a:p>
          <a:p>
            <a:r>
              <a:rPr lang="en-US" dirty="0">
                <a:solidFill>
                  <a:schemeClr val="tx1"/>
                </a:solidFill>
              </a:rPr>
              <a:t>2001—Riots in Argentina ousted the government</a:t>
            </a:r>
          </a:p>
          <a:p>
            <a:r>
              <a:rPr lang="en-US" dirty="0">
                <a:solidFill>
                  <a:schemeClr val="tx1"/>
                </a:solidFill>
              </a:rPr>
              <a:t>2003—”Color Revolutions” in Balkans and former Soviet states</a:t>
            </a:r>
          </a:p>
          <a:p>
            <a:r>
              <a:rPr lang="en-US" dirty="0">
                <a:solidFill>
                  <a:schemeClr val="tx1"/>
                </a:solidFill>
              </a:rPr>
              <a:t>2011—Occupy Wallstreet protests—US, but with related events in Spain, Canada etc.</a:t>
            </a:r>
          </a:p>
          <a:p>
            <a:r>
              <a:rPr lang="en-US" dirty="0">
                <a:solidFill>
                  <a:schemeClr val="tx1"/>
                </a:solidFill>
              </a:rPr>
              <a:t>2011/13--Arab Spring, revolutions across the Middle East</a:t>
            </a:r>
          </a:p>
          <a:p>
            <a:r>
              <a:rPr lang="en-US" dirty="0">
                <a:solidFill>
                  <a:schemeClr val="tx1"/>
                </a:solidFill>
              </a:rPr>
              <a:t>2013—Large scale protests in Brazil, Turkey, Venezuela</a:t>
            </a:r>
          </a:p>
          <a:p>
            <a:r>
              <a:rPr lang="en-US" dirty="0">
                <a:solidFill>
                  <a:schemeClr val="tx1"/>
                </a:solidFill>
              </a:rPr>
              <a:t>2014/15-Protests, Ferguson, MO, and Baltimore over police killings.</a:t>
            </a:r>
          </a:p>
          <a:p>
            <a:endParaRPr lang="en-US" dirty="0"/>
          </a:p>
          <a:p>
            <a:endParaRPr lang="en-US" dirty="0"/>
          </a:p>
        </p:txBody>
      </p:sp>
    </p:spTree>
    <p:extLst>
      <p:ext uri="{BB962C8B-B14F-4D97-AF65-F5344CB8AC3E}">
        <p14:creationId xmlns:p14="http://schemas.microsoft.com/office/powerpoint/2010/main" val="3108737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0972800" cy="685800"/>
          </a:xfrm>
        </p:spPr>
        <p:txBody>
          <a:bodyPr anchor="t"/>
          <a:lstStyle/>
          <a:p>
            <a:r>
              <a:rPr lang="en-US" dirty="0"/>
              <a:t>Individualism vs. Collectivism</a:t>
            </a:r>
          </a:p>
        </p:txBody>
      </p:sp>
      <p:sp>
        <p:nvSpPr>
          <p:cNvPr id="3" name="Content Placeholder 2"/>
          <p:cNvSpPr>
            <a:spLocks noGrp="1"/>
          </p:cNvSpPr>
          <p:nvPr>
            <p:ph idx="1"/>
          </p:nvPr>
        </p:nvSpPr>
        <p:spPr>
          <a:xfrm>
            <a:off x="609600" y="1600200"/>
            <a:ext cx="10972800" cy="4572000"/>
          </a:xfrm>
        </p:spPr>
        <p:txBody>
          <a:bodyPr anchor="t">
            <a:normAutofit lnSpcReduction="10000"/>
          </a:bodyPr>
          <a:lstStyle/>
          <a:p>
            <a:pPr>
              <a:buFont typeface="Zapf Dingbats" charset="0"/>
              <a:buChar char="✔"/>
            </a:pPr>
            <a:r>
              <a:rPr lang="en-US" sz="2400" dirty="0">
                <a:solidFill>
                  <a:schemeClr val="tx1"/>
                </a:solidFill>
                <a:ea typeface="Zapf Dingbats"/>
                <a:cs typeface="Zapf Dingbats"/>
                <a:sym typeface="Zapf Dingbats"/>
              </a:rPr>
              <a:t>We can organize a good bit of our analysis of Western Civilization around this tension.</a:t>
            </a:r>
            <a:endParaRPr lang="en-US" sz="2400" dirty="0">
              <a:solidFill>
                <a:schemeClr val="tx1"/>
              </a:solidFill>
              <a:latin typeface="Zapf Dingbats"/>
              <a:ea typeface="Zapf Dingbats"/>
              <a:cs typeface="Zapf Dingbats"/>
              <a:sym typeface="Zapf Dingbats"/>
            </a:endParaRPr>
          </a:p>
          <a:p>
            <a:pPr>
              <a:buFont typeface="Zapf Dingbats" charset="0"/>
              <a:buChar char="✔"/>
            </a:pPr>
            <a:endParaRPr lang="en-US" sz="2400" dirty="0">
              <a:solidFill>
                <a:schemeClr val="tx1"/>
              </a:solidFill>
              <a:latin typeface="Zapf Dingbats"/>
              <a:ea typeface="Zapf Dingbats"/>
              <a:cs typeface="Zapf Dingbats"/>
              <a:sym typeface="Zapf Dingbats"/>
            </a:endParaRPr>
          </a:p>
          <a:p>
            <a:pPr>
              <a:buFont typeface="Zapf Dingbats" charset="0"/>
              <a:buChar char="✔"/>
            </a:pPr>
            <a:r>
              <a:rPr lang="en-US" sz="2400" dirty="0">
                <a:solidFill>
                  <a:schemeClr val="tx1"/>
                </a:solidFill>
                <a:ea typeface="Zapf Dingbats"/>
                <a:cs typeface="Zapf Dingbats"/>
                <a:sym typeface="Zapf Dingbats"/>
              </a:rPr>
              <a:t>It is not just Marx who represents collectivism, but nationalism, fascism, corporatism, religious dictatorships, Keynesian economics—in some sense the state itself.</a:t>
            </a:r>
            <a:endParaRPr lang="en-US" sz="2400" dirty="0">
              <a:solidFill>
                <a:schemeClr val="tx1"/>
              </a:solidFill>
              <a:latin typeface="Zapf Dingbats"/>
              <a:ea typeface="Zapf Dingbats"/>
              <a:cs typeface="Zapf Dingbats"/>
              <a:sym typeface="Zapf Dingbats"/>
            </a:endParaRPr>
          </a:p>
          <a:p>
            <a:pPr>
              <a:buFont typeface="Zapf Dingbats" charset="0"/>
              <a:buChar char="✔"/>
            </a:pPr>
            <a:endParaRPr lang="en-US" sz="2400" dirty="0">
              <a:solidFill>
                <a:schemeClr val="tx1"/>
              </a:solidFill>
              <a:latin typeface="Zapf Dingbats"/>
              <a:ea typeface="Zapf Dingbats"/>
              <a:cs typeface="Zapf Dingbats"/>
              <a:sym typeface="Zapf Dingbats"/>
            </a:endParaRPr>
          </a:p>
          <a:p>
            <a:pPr>
              <a:buFont typeface="Zapf Dingbats" charset="0"/>
              <a:buChar char="✔"/>
            </a:pPr>
            <a:r>
              <a:rPr lang="en-US" sz="2400" dirty="0">
                <a:solidFill>
                  <a:schemeClr val="tx1"/>
                </a:solidFill>
                <a:ea typeface="Zapf Dingbats"/>
                <a:cs typeface="Zapf Dingbats"/>
                <a:sym typeface="Zapf Dingbats"/>
              </a:rPr>
              <a:t>The period since the 1980s has seen many revolutions and many kinds of revolutions—we would be well served to inquire rationally into the content of each event or trend to estimate the “ratio” of the individualist content versus collectivist content.</a:t>
            </a:r>
            <a:endParaRPr lang="en-US" sz="2400" dirty="0">
              <a:solidFill>
                <a:schemeClr val="tx1"/>
              </a:solidFill>
              <a:latin typeface="Zapf Dingbats"/>
              <a:ea typeface="Zapf Dingbats"/>
              <a:cs typeface="Zapf Dingbats"/>
              <a:sym typeface="Zapf Dingbats"/>
            </a:endParaRPr>
          </a:p>
          <a:p>
            <a:pPr marL="0" indent="0">
              <a:buNone/>
            </a:pPr>
            <a:endParaRPr lang="en-US" dirty="0">
              <a:latin typeface="Zapf Dingbats"/>
              <a:ea typeface="Zapf Dingbats"/>
              <a:cs typeface="Zapf Dingbats"/>
              <a:sym typeface="Zapf Dingbats"/>
            </a:endParaRPr>
          </a:p>
        </p:txBody>
      </p:sp>
    </p:spTree>
    <p:extLst>
      <p:ext uri="{BB962C8B-B14F-4D97-AF65-F5344CB8AC3E}">
        <p14:creationId xmlns:p14="http://schemas.microsoft.com/office/powerpoint/2010/main" val="3464510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1"/>
            <a:ext cx="10972800" cy="762000"/>
          </a:xfrm>
        </p:spPr>
        <p:txBody>
          <a:bodyPr anchor="t"/>
          <a:lstStyle/>
          <a:p>
            <a:r>
              <a:rPr lang="en-US" dirty="0"/>
              <a:t>Example, the Digital Revolution, 1960-Now</a:t>
            </a:r>
          </a:p>
        </p:txBody>
      </p:sp>
      <p:sp>
        <p:nvSpPr>
          <p:cNvPr id="3" name="Content Placeholder 2"/>
          <p:cNvSpPr>
            <a:spLocks noGrp="1"/>
          </p:cNvSpPr>
          <p:nvPr>
            <p:ph idx="1"/>
          </p:nvPr>
        </p:nvSpPr>
        <p:spPr>
          <a:xfrm>
            <a:off x="614149" y="1905000"/>
            <a:ext cx="10898188" cy="4224867"/>
          </a:xfrm>
        </p:spPr>
        <p:txBody>
          <a:bodyPr anchor="t">
            <a:noAutofit/>
          </a:bodyPr>
          <a:lstStyle/>
          <a:p>
            <a:pPr marL="0" indent="0">
              <a:buNone/>
            </a:pPr>
            <a:r>
              <a:rPr lang="en-US" dirty="0">
                <a:solidFill>
                  <a:schemeClr val="tx1"/>
                </a:solidFill>
              </a:rPr>
              <a:t>The Computer came of age after WWII, but the revolutionary breakthrough came with hand-held “pocket” calculators in 1970.</a:t>
            </a:r>
          </a:p>
          <a:p>
            <a:pPr marL="0" indent="0">
              <a:buNone/>
            </a:pPr>
            <a:r>
              <a:rPr lang="en-US" dirty="0">
                <a:solidFill>
                  <a:schemeClr val="tx1"/>
                </a:solidFill>
              </a:rPr>
              <a:t>The market drove the digital age.  Military and government demand for high-tech devices added to this demand. But mainly, companies worked furiously to make devices adaptable to useful for daily life.</a:t>
            </a:r>
          </a:p>
          <a:p>
            <a:pPr marL="0" indent="0">
              <a:buNone/>
            </a:pPr>
            <a:r>
              <a:rPr lang="en-US" dirty="0">
                <a:solidFill>
                  <a:schemeClr val="tx1"/>
                </a:solidFill>
              </a:rPr>
              <a:t>Scroll forward to the Internet, which emerged as a useable tool for individual use in the early 90s.  From 1995 to the present, lives, business, communications have been completely revolutionized.  The related phone technologies producing the cell phone are nearly as sweeping.</a:t>
            </a:r>
            <a:endParaRPr lang="en-US" sz="2800" dirty="0">
              <a:solidFill>
                <a:schemeClr val="tx1"/>
              </a:solidFill>
            </a:endParaRPr>
          </a:p>
          <a:p>
            <a:endParaRPr lang="en-US" dirty="0"/>
          </a:p>
          <a:p>
            <a:endParaRPr lang="en-US" dirty="0"/>
          </a:p>
          <a:p>
            <a:endParaRPr lang="en-US" dirty="0"/>
          </a:p>
          <a:p>
            <a:endParaRPr lang="en-US" dirty="0"/>
          </a:p>
          <a:p>
            <a:endParaRPr lang="en-US" dirty="0"/>
          </a:p>
          <a:p>
            <a:pPr marL="0" indent="0">
              <a:buNone/>
            </a:pPr>
            <a:r>
              <a:rPr lang="en-US" dirty="0"/>
              <a:t>https://upload.wikimedia.org/</a:t>
            </a:r>
            <a:r>
              <a:rPr lang="en-US" dirty="0" err="1"/>
              <a:t>wikipedia</a:t>
            </a:r>
            <a:r>
              <a:rPr lang="en-US" dirty="0"/>
              <a:t>/commons/2/27/Enigma-</a:t>
            </a:r>
            <a:r>
              <a:rPr lang="en-US" dirty="0" err="1"/>
              <a:t>plugboard.jpg</a:t>
            </a:r>
            <a:endParaRPr lang="en-US" dirty="0"/>
          </a:p>
        </p:txBody>
      </p:sp>
    </p:spTree>
    <p:extLst>
      <p:ext uri="{BB962C8B-B14F-4D97-AF65-F5344CB8AC3E}">
        <p14:creationId xmlns:p14="http://schemas.microsoft.com/office/powerpoint/2010/main" val="257928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507067"/>
          </a:xfrm>
        </p:spPr>
        <p:txBody>
          <a:bodyPr anchor="t"/>
          <a:lstStyle/>
          <a:p>
            <a:pPr algn="ctr"/>
            <a:r>
              <a:rPr lang="en-US" dirty="0"/>
              <a:t>The long-term effects of the Industrial Revolution globally</a:t>
            </a:r>
          </a:p>
        </p:txBody>
      </p:sp>
      <p:sp>
        <p:nvSpPr>
          <p:cNvPr id="3" name="Content Placeholder 2"/>
          <p:cNvSpPr>
            <a:spLocks noGrp="1"/>
          </p:cNvSpPr>
          <p:nvPr>
            <p:ph idx="1"/>
          </p:nvPr>
        </p:nvSpPr>
        <p:spPr>
          <a:xfrm>
            <a:off x="304800" y="1752600"/>
            <a:ext cx="6400800" cy="4876800"/>
          </a:xfrm>
        </p:spPr>
        <p:txBody>
          <a:bodyPr anchor="t">
            <a:noAutofit/>
          </a:bodyPr>
          <a:lstStyle/>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In fact, what we are seeing in the Asia economic superstars (the Tigers etc.) is the acceptance of the great classical liberal tradition, the Austrians economists, the tradition of liberty.</a:t>
            </a:r>
          </a:p>
          <a:p>
            <a:pPr marL="0" indent="0">
              <a:buNone/>
            </a:pPr>
            <a:r>
              <a:rPr lang="en-US" dirty="0">
                <a:solidFill>
                  <a:schemeClr val="tx1"/>
                </a:solidFill>
              </a:rPr>
              <a:t>Meanwhile, many scholars are suggesting that for the first time in known human history, with the exception of purely man-made (artificial) situations, famine has been essentially wiped out.</a:t>
            </a:r>
          </a:p>
          <a:p>
            <a:pPr marL="0" indent="0">
              <a:buNone/>
            </a:pPr>
            <a:r>
              <a:rPr lang="en-US" dirty="0">
                <a:solidFill>
                  <a:schemeClr val="tx1"/>
                </a:solidFill>
              </a:rPr>
              <a:t>And all of this is not by war, or central planning, but predominantly by individual decision-making, and by societies that insist on their governments staying out of their private affairs.</a:t>
            </a:r>
          </a:p>
        </p:txBody>
      </p:sp>
      <p:pic>
        <p:nvPicPr>
          <p:cNvPr id="4" name="Picture 3" descr="BASF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282" y="2743200"/>
            <a:ext cx="5420750" cy="3048000"/>
          </a:xfrm>
          <a:prstGeom prst="rect">
            <a:avLst/>
          </a:prstGeom>
        </p:spPr>
      </p:pic>
      <p:sp>
        <p:nvSpPr>
          <p:cNvPr id="5" name="TextBox 4"/>
          <p:cNvSpPr txBox="1"/>
          <p:nvPr/>
        </p:nvSpPr>
        <p:spPr>
          <a:xfrm>
            <a:off x="304800" y="1447800"/>
            <a:ext cx="9787614" cy="1477327"/>
          </a:xfrm>
          <a:prstGeom prst="rect">
            <a:avLst/>
          </a:prstGeom>
          <a:noFill/>
        </p:spPr>
        <p:txBody>
          <a:bodyPr wrap="square" rtlCol="0">
            <a:spAutoFit/>
          </a:bodyPr>
          <a:lstStyle/>
          <a:p>
            <a:r>
              <a:rPr lang="en-US" sz="2400" dirty="0">
                <a:solidFill>
                  <a:srgbClr val="FF6600"/>
                </a:solidFill>
              </a:rPr>
              <a:t>Think:  the imitation and extension of Western Civilization’s ideas about the market represent a potentially huge step forward the well-being of humans.  </a:t>
            </a:r>
          </a:p>
          <a:p>
            <a:endParaRPr lang="en-US" dirty="0"/>
          </a:p>
        </p:txBody>
      </p:sp>
    </p:spTree>
    <p:extLst>
      <p:ext uri="{BB962C8B-B14F-4D97-AF65-F5344CB8AC3E}">
        <p14:creationId xmlns:p14="http://schemas.microsoft.com/office/powerpoint/2010/main" val="398824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1049000" cy="685800"/>
          </a:xfrm>
        </p:spPr>
        <p:txBody>
          <a:bodyPr anchor="t"/>
          <a:lstStyle/>
          <a:p>
            <a:pPr algn="ctr"/>
            <a:r>
              <a:rPr lang="en-US" dirty="0"/>
              <a:t>“Mr. Gorbachev, Tear Down This Wall!”</a:t>
            </a:r>
          </a:p>
        </p:txBody>
      </p:sp>
      <p:sp>
        <p:nvSpPr>
          <p:cNvPr id="3" name="Content Placeholder 2"/>
          <p:cNvSpPr>
            <a:spLocks noGrp="1"/>
          </p:cNvSpPr>
          <p:nvPr>
            <p:ph idx="1"/>
          </p:nvPr>
        </p:nvSpPr>
        <p:spPr>
          <a:xfrm>
            <a:off x="4648200" y="6172200"/>
            <a:ext cx="2971800" cy="381000"/>
          </a:xfrm>
        </p:spPr>
        <p:txBody>
          <a:bodyPr anchor="t">
            <a:noAutofit/>
          </a:bodyPr>
          <a:lstStyle/>
          <a:p>
            <a:pPr marL="0" indent="0" algn="ctr">
              <a:buNone/>
            </a:pPr>
            <a:r>
              <a:rPr lang="en-US" b="1" dirty="0">
                <a:solidFill>
                  <a:schemeClr val="bg1"/>
                </a:solidFill>
              </a:rPr>
              <a:t>Berlin, June 12, 1987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1274674"/>
            <a:ext cx="5943600" cy="4897526"/>
          </a:xfrm>
          <a:prstGeom prst="rect">
            <a:avLst/>
          </a:prstGeom>
        </p:spPr>
      </p:pic>
    </p:spTree>
    <p:extLst>
      <p:ext uri="{BB962C8B-B14F-4D97-AF65-F5344CB8AC3E}">
        <p14:creationId xmlns:p14="http://schemas.microsoft.com/office/powerpoint/2010/main" val="297935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1049000" cy="685800"/>
          </a:xfrm>
        </p:spPr>
        <p:txBody>
          <a:bodyPr anchor="t"/>
          <a:lstStyle/>
          <a:p>
            <a:pPr algn="ctr"/>
            <a:r>
              <a:rPr lang="en-US" dirty="0"/>
              <a:t>Tremors Within the Empire:  I</a:t>
            </a:r>
          </a:p>
        </p:txBody>
      </p:sp>
      <p:sp>
        <p:nvSpPr>
          <p:cNvPr id="3" name="Content Placeholder 2"/>
          <p:cNvSpPr>
            <a:spLocks noGrp="1"/>
          </p:cNvSpPr>
          <p:nvPr>
            <p:ph idx="1"/>
          </p:nvPr>
        </p:nvSpPr>
        <p:spPr>
          <a:xfrm>
            <a:off x="7673778" y="1923992"/>
            <a:ext cx="4178274" cy="743008"/>
          </a:xfrm>
        </p:spPr>
        <p:txBody>
          <a:bodyPr anchor="t">
            <a:noAutofit/>
          </a:bodyPr>
          <a:lstStyle/>
          <a:p>
            <a:pPr marL="0" indent="0" algn="ctr">
              <a:buNone/>
            </a:pPr>
            <a:r>
              <a:rPr lang="en-US" dirty="0">
                <a:solidFill>
                  <a:schemeClr val="tx1"/>
                </a:solidFill>
              </a:rPr>
              <a:t>Romania—Nicolae Ceaușescu and his dalliance with China</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178" y="2530342"/>
            <a:ext cx="2438400" cy="2882747"/>
          </a:xfrm>
          <a:prstGeom prst="rect">
            <a:avLst/>
          </a:prstGeom>
        </p:spPr>
      </p:pic>
      <p:sp>
        <p:nvSpPr>
          <p:cNvPr id="5" name="TextBox 4"/>
          <p:cNvSpPr txBox="1"/>
          <p:nvPr/>
        </p:nvSpPr>
        <p:spPr>
          <a:xfrm>
            <a:off x="206178" y="1883212"/>
            <a:ext cx="3962400" cy="562014"/>
          </a:xfrm>
          <a:prstGeom prst="rect">
            <a:avLst/>
          </a:prstGeom>
          <a:noFill/>
        </p:spPr>
        <p:txBody>
          <a:bodyPr wrap="square" rtlCol="0">
            <a:noAutofit/>
          </a:bodyPr>
          <a:lstStyle/>
          <a:p>
            <a:pPr algn="ctr"/>
            <a:r>
              <a:rPr lang="en-US" dirty="0"/>
              <a:t>Yugoslavia—Tito and his “Separate Road to Socialism:</a:t>
            </a:r>
          </a:p>
          <a:p>
            <a:endParaRPr lang="en-US" dirty="0"/>
          </a:p>
        </p:txBody>
      </p:sp>
      <p:sp>
        <p:nvSpPr>
          <p:cNvPr id="6" name="TextBox 5"/>
          <p:cNvSpPr txBox="1"/>
          <p:nvPr/>
        </p:nvSpPr>
        <p:spPr>
          <a:xfrm>
            <a:off x="3863778" y="1973719"/>
            <a:ext cx="4067955" cy="381000"/>
          </a:xfrm>
          <a:prstGeom prst="rect">
            <a:avLst/>
          </a:prstGeom>
          <a:noFill/>
        </p:spPr>
        <p:txBody>
          <a:bodyPr wrap="square" rtlCol="0">
            <a:noAutofit/>
          </a:bodyPr>
          <a:lstStyle/>
          <a:p>
            <a:pPr algn="ctr"/>
            <a:r>
              <a:rPr lang="en-US" dirty="0"/>
              <a:t>Albania—Enver Hoxha and isolation Communism</a:t>
            </a:r>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0763" y="2667000"/>
            <a:ext cx="2609429" cy="27460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0" y="2667000"/>
            <a:ext cx="2609429" cy="2746089"/>
          </a:xfrm>
          <a:prstGeom prst="rect">
            <a:avLst/>
          </a:prstGeom>
        </p:spPr>
      </p:pic>
    </p:spTree>
    <p:extLst>
      <p:ext uri="{BB962C8B-B14F-4D97-AF65-F5344CB8AC3E}">
        <p14:creationId xmlns:p14="http://schemas.microsoft.com/office/powerpoint/2010/main" val="70222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685800"/>
          </a:xfrm>
        </p:spPr>
        <p:txBody>
          <a:bodyPr anchor="t"/>
          <a:lstStyle/>
          <a:p>
            <a:pPr algn="ctr"/>
            <a:r>
              <a:rPr lang="en-US" dirty="0"/>
              <a:t>Tremors Within the Empire:  II</a:t>
            </a:r>
          </a:p>
        </p:txBody>
      </p:sp>
      <p:sp>
        <p:nvSpPr>
          <p:cNvPr id="3" name="Content Placeholder 2"/>
          <p:cNvSpPr>
            <a:spLocks noGrp="1"/>
          </p:cNvSpPr>
          <p:nvPr>
            <p:ph idx="1"/>
          </p:nvPr>
        </p:nvSpPr>
        <p:spPr>
          <a:xfrm>
            <a:off x="685800" y="1600200"/>
            <a:ext cx="10896600" cy="4953000"/>
          </a:xfrm>
        </p:spPr>
        <p:txBody>
          <a:bodyPr>
            <a:normAutofit fontScale="92500" lnSpcReduction="10000"/>
          </a:bodyPr>
          <a:lstStyle/>
          <a:p>
            <a:pPr>
              <a:buFont typeface="Zapf Dingbats" charset="0"/>
              <a:buChar char="✔"/>
            </a:pPr>
            <a:r>
              <a:rPr lang="en-US" sz="2400" dirty="0">
                <a:solidFill>
                  <a:schemeClr val="tx1"/>
                </a:solidFill>
              </a:rPr>
              <a:t>Poland—strikes led by the opposition “union” Solidarity—in 1988 and early 1989</a:t>
            </a:r>
          </a:p>
          <a:p>
            <a:pPr>
              <a:buFont typeface="Zapf Dingbats" charset="0"/>
              <a:buChar char="✔"/>
            </a:pPr>
            <a:endParaRPr lang="en-US" sz="2400" dirty="0">
              <a:solidFill>
                <a:schemeClr val="tx1"/>
              </a:solidFill>
            </a:endParaRPr>
          </a:p>
          <a:p>
            <a:pPr>
              <a:buFont typeface="Zapf Dingbats" charset="0"/>
              <a:buChar char="✔"/>
            </a:pPr>
            <a:r>
              <a:rPr lang="en-US" sz="2400" dirty="0">
                <a:solidFill>
                  <a:schemeClr val="tx1"/>
                </a:solidFill>
              </a:rPr>
              <a:t>Czechoslovakia—”civic” organizations led by dissidents work against the dictatorship in the 1980s—more as 1989 approached</a:t>
            </a:r>
          </a:p>
          <a:p>
            <a:pPr marL="0" indent="0">
              <a:buNone/>
            </a:pPr>
            <a:endParaRPr lang="en-US" sz="2400" dirty="0">
              <a:solidFill>
                <a:schemeClr val="tx1"/>
              </a:solidFill>
            </a:endParaRPr>
          </a:p>
          <a:p>
            <a:pPr>
              <a:buFont typeface="Zapf Dingbats" charset="0"/>
              <a:buChar char="✔"/>
            </a:pPr>
            <a:r>
              <a:rPr lang="en-US" sz="2400" dirty="0">
                <a:solidFill>
                  <a:schemeClr val="tx1"/>
                </a:solidFill>
              </a:rPr>
              <a:t>Hungary—already pulling away from Moscow in the 1980s, and even individuals within the bureaucracy were working for economic and other reforms by 1988.</a:t>
            </a:r>
          </a:p>
          <a:p>
            <a:pPr marL="0" indent="0">
              <a:buNone/>
            </a:pPr>
            <a:endParaRPr lang="en-US" sz="2400" dirty="0">
              <a:solidFill>
                <a:schemeClr val="tx1"/>
              </a:solidFill>
            </a:endParaRPr>
          </a:p>
          <a:p>
            <a:pPr marL="0" indent="0">
              <a:buNone/>
            </a:pPr>
            <a:r>
              <a:rPr lang="en-US" sz="2400" dirty="0">
                <a:solidFill>
                  <a:schemeClr val="tx1"/>
                </a:solidFill>
                <a:latin typeface="Zapf Dingbats"/>
                <a:ea typeface="Zapf Dingbats"/>
                <a:cs typeface="Zapf Dingbats"/>
                <a:sym typeface="Zapf Dingbats"/>
              </a:rPr>
              <a:t>✔ </a:t>
            </a:r>
            <a:r>
              <a:rPr lang="en-US" sz="2400" dirty="0">
                <a:solidFill>
                  <a:schemeClr val="tx1"/>
                </a:solidFill>
              </a:rPr>
              <a:t>Lithuania—the campaign for “national independence” was already producing large-scale demonstrations by summer 1988.</a:t>
            </a:r>
          </a:p>
          <a:p>
            <a:endParaRPr lang="en-US" dirty="0"/>
          </a:p>
        </p:txBody>
      </p:sp>
    </p:spTree>
    <p:extLst>
      <p:ext uri="{BB962C8B-B14F-4D97-AF65-F5344CB8AC3E}">
        <p14:creationId xmlns:p14="http://schemas.microsoft.com/office/powerpoint/2010/main" val="74801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533"/>
            <a:ext cx="10972800" cy="592667"/>
          </a:xfrm>
        </p:spPr>
        <p:txBody>
          <a:bodyPr anchor="t">
            <a:normAutofit fontScale="90000"/>
          </a:bodyPr>
          <a:lstStyle/>
          <a:p>
            <a:pPr algn="ctr"/>
            <a:r>
              <a:rPr lang="en-US" dirty="0"/>
              <a:t>Tiananmen Square</a:t>
            </a:r>
          </a:p>
        </p:txBody>
      </p:sp>
      <p:sp>
        <p:nvSpPr>
          <p:cNvPr id="3" name="Content Placeholder 2"/>
          <p:cNvSpPr>
            <a:spLocks noGrp="1"/>
          </p:cNvSpPr>
          <p:nvPr>
            <p:ph idx="1"/>
          </p:nvPr>
        </p:nvSpPr>
        <p:spPr>
          <a:xfrm>
            <a:off x="592540" y="990600"/>
            <a:ext cx="9465860" cy="5181600"/>
          </a:xfrm>
        </p:spPr>
        <p:txBody>
          <a:bodyPr anchor="t">
            <a:noAutofit/>
          </a:bodyPr>
          <a:lstStyle/>
          <a:p>
            <a:pPr>
              <a:buSzPct val="100000"/>
            </a:pPr>
            <a:r>
              <a:rPr lang="en-US" sz="2400" dirty="0">
                <a:solidFill>
                  <a:schemeClr val="tx1"/>
                </a:solidFill>
              </a:rPr>
              <a:t>June 3</a:t>
            </a:r>
            <a:r>
              <a:rPr lang="en-US" sz="2400" baseline="30000" dirty="0">
                <a:solidFill>
                  <a:schemeClr val="tx1"/>
                </a:solidFill>
              </a:rPr>
              <a:t>rd</a:t>
            </a:r>
            <a:r>
              <a:rPr lang="en-US" sz="2400" dirty="0">
                <a:solidFill>
                  <a:schemeClr val="tx1"/>
                </a:solidFill>
              </a:rPr>
              <a:t>/4</a:t>
            </a:r>
            <a:r>
              <a:rPr lang="en-US" sz="2400" baseline="30000" dirty="0">
                <a:solidFill>
                  <a:schemeClr val="tx1"/>
                </a:solidFill>
              </a:rPr>
              <a:t>th</a:t>
            </a:r>
            <a:r>
              <a:rPr lang="en-US" sz="2400" dirty="0">
                <a:solidFill>
                  <a:schemeClr val="tx1"/>
                </a:solidFill>
              </a:rPr>
              <a:t>, 1989</a:t>
            </a:r>
          </a:p>
          <a:p>
            <a:pPr>
              <a:buSzPct val="100000"/>
            </a:pPr>
            <a:r>
              <a:rPr lang="en-US" sz="2400" dirty="0">
                <a:solidFill>
                  <a:schemeClr val="tx1"/>
                </a:solidFill>
              </a:rPr>
              <a:t>Protests had begun in April after the death of a government reformer (in the direction of freedom of speech, assembly, etc.)</a:t>
            </a:r>
          </a:p>
          <a:p>
            <a:pPr>
              <a:buSzPct val="100000"/>
            </a:pPr>
            <a:r>
              <a:rPr lang="en-US" sz="2400" dirty="0">
                <a:solidFill>
                  <a:schemeClr val="tx1"/>
                </a:solidFill>
              </a:rPr>
              <a:t>Many of the protesters were students, many were workers. They camped out on the great Square in the center of Beijing, talking about reforms and freedoms.</a:t>
            </a:r>
          </a:p>
          <a:p>
            <a:pPr>
              <a:buSzPct val="100000"/>
            </a:pPr>
            <a:r>
              <a:rPr lang="en-US" sz="2400" dirty="0">
                <a:solidFill>
                  <a:schemeClr val="tx1"/>
                </a:solidFill>
              </a:rPr>
              <a:t>Things came to a head on June 3, and on June 4, the leader Deng Xiaoping announced that the protesters were counterrevolutionary hooligans and sent in elite troops, tanks, etc.  About 200 protesters were killed that day.  Long prison sentences and a good many death sentences followed (among the workers especially).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7580" y="1981200"/>
            <a:ext cx="1454820" cy="1981200"/>
          </a:xfrm>
          <a:prstGeom prst="rect">
            <a:avLst/>
          </a:prstGeom>
        </p:spPr>
      </p:pic>
    </p:spTree>
    <p:extLst>
      <p:ext uri="{BB962C8B-B14F-4D97-AF65-F5344CB8AC3E}">
        <p14:creationId xmlns:p14="http://schemas.microsoft.com/office/powerpoint/2010/main" val="367926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762000"/>
          </a:xfrm>
        </p:spPr>
        <p:txBody>
          <a:bodyPr anchor="t">
            <a:normAutofit/>
          </a:bodyPr>
          <a:lstStyle/>
          <a:p>
            <a:r>
              <a:rPr lang="en-US" sz="4400" b="1" dirty="0">
                <a:solidFill>
                  <a:srgbClr val="FF6600"/>
                </a:solidFill>
                <a:effectLst>
                  <a:outerShdw blurRad="38100" dist="38100" dir="2700000" algn="tl">
                    <a:srgbClr val="000000">
                      <a:alpha val="43137"/>
                    </a:srgbClr>
                  </a:outerShdw>
                </a:effectLst>
              </a:rPr>
              <a:t>Summer 1989</a:t>
            </a:r>
          </a:p>
        </p:txBody>
      </p:sp>
      <p:sp>
        <p:nvSpPr>
          <p:cNvPr id="3" name="Content Placeholder 2"/>
          <p:cNvSpPr>
            <a:spLocks noGrp="1"/>
          </p:cNvSpPr>
          <p:nvPr>
            <p:ph idx="1"/>
          </p:nvPr>
        </p:nvSpPr>
        <p:spPr>
          <a:xfrm>
            <a:off x="644857" y="1600200"/>
            <a:ext cx="7508543" cy="4953000"/>
          </a:xfrm>
        </p:spPr>
        <p:txBody>
          <a:bodyPr anchor="t">
            <a:noAutofit/>
          </a:bodyPr>
          <a:lstStyle/>
          <a:p>
            <a:pPr>
              <a:buFont typeface="Zapf Dingbats" charset="0"/>
              <a:buChar char="✔"/>
            </a:pPr>
            <a:r>
              <a:rPr lang="en-US" dirty="0">
                <a:solidFill>
                  <a:schemeClr val="tx1"/>
                </a:solidFill>
              </a:rPr>
              <a:t>With unrest already spreading in the satellite states, Tiananmen seemed to up the ante, showing what dictatorships could do to stop mass protest. </a:t>
            </a:r>
          </a:p>
          <a:p>
            <a:pPr>
              <a:buFont typeface="Zapf Dingbats" charset="0"/>
              <a:buChar char="✔"/>
            </a:pPr>
            <a:endParaRPr lang="en-US" dirty="0">
              <a:solidFill>
                <a:schemeClr val="tx1"/>
              </a:solidFill>
            </a:endParaRPr>
          </a:p>
          <a:p>
            <a:pPr>
              <a:buFont typeface="Zapf Dingbats" charset="0"/>
              <a:buChar char="✔"/>
            </a:pPr>
            <a:r>
              <a:rPr lang="en-US" dirty="0">
                <a:solidFill>
                  <a:schemeClr val="tx1"/>
                </a:solidFill>
              </a:rPr>
              <a:t>Hungary, among the earliest of satellites to pull itself away from Moscow in late 1988/early 1989, began dismantling its guarded borders in the late spring.</a:t>
            </a:r>
          </a:p>
          <a:p>
            <a:pPr>
              <a:buFont typeface="Zapf Dingbats" charset="0"/>
              <a:buChar char="✔"/>
            </a:pPr>
            <a:endParaRPr lang="en-US" dirty="0">
              <a:solidFill>
                <a:schemeClr val="tx1"/>
              </a:solidFill>
            </a:endParaRPr>
          </a:p>
          <a:p>
            <a:pPr marL="0" indent="0">
              <a:buNone/>
            </a:pPr>
            <a:r>
              <a:rPr lang="en-US" dirty="0">
                <a:solidFill>
                  <a:schemeClr val="tx1"/>
                </a:solidFill>
                <a:latin typeface="Zapf Dingbats"/>
                <a:ea typeface="Zapf Dingbats"/>
                <a:cs typeface="Zapf Dingbats"/>
                <a:sym typeface="Zapf Dingbats"/>
              </a:rPr>
              <a:t>✔ </a:t>
            </a:r>
            <a:r>
              <a:rPr lang="en-US" dirty="0">
                <a:solidFill>
                  <a:schemeClr val="tx1"/>
                </a:solidFill>
              </a:rPr>
              <a:t>Thousands of Soviet bloc citizens, especially East Germans began to “go on vacation” to Hungary and drive out into Austria and Germany. Some went to the West German Embassy in Prague asking for political asylum.</a:t>
            </a:r>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0821" y="800099"/>
            <a:ext cx="3470495" cy="5257800"/>
          </a:xfrm>
          <a:prstGeom prst="rect">
            <a:avLst/>
          </a:prstGeom>
        </p:spPr>
      </p:pic>
    </p:spTree>
    <p:extLst>
      <p:ext uri="{BB962C8B-B14F-4D97-AF65-F5344CB8AC3E}">
        <p14:creationId xmlns:p14="http://schemas.microsoft.com/office/powerpoint/2010/main" val="3959687543"/>
      </p:ext>
    </p:extLst>
  </p:cSld>
  <p:clrMapOvr>
    <a:masterClrMapping/>
  </p:clrMapOvr>
</p:sld>
</file>

<file path=ppt/theme/theme1.xml><?xml version="1.0" encoding="utf-8"?>
<a:theme xmlns:a="http://schemas.openxmlformats.org/drawingml/2006/main" name="Sl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33599</TotalTime>
  <Words>4133</Words>
  <Application>Microsoft Macintosh PowerPoint</Application>
  <PresentationFormat>Widescreen</PresentationFormat>
  <Paragraphs>241</Paragraphs>
  <Slides>43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Century Gothic</vt:lpstr>
      <vt:lpstr>Wingdings</vt:lpstr>
      <vt:lpstr>Wingdings 3</vt:lpstr>
      <vt:lpstr>Zapf Dingbats</vt:lpstr>
      <vt:lpstr>Slice</vt:lpstr>
      <vt:lpstr>Revolutions and Continuities: Western Civilization to the Present</vt:lpstr>
      <vt:lpstr>1. The Collapse of the Soviet Empire</vt:lpstr>
      <vt:lpstr>PowerPoint Presentation</vt:lpstr>
      <vt:lpstr>New Year’s Day, 1986—Greetings </vt:lpstr>
      <vt:lpstr>“Mr. Gorbachev, Tear Down This Wall!”</vt:lpstr>
      <vt:lpstr>Tremors Within the Empire:  I</vt:lpstr>
      <vt:lpstr>Tremors Within the Empire:  II</vt:lpstr>
      <vt:lpstr>Tiananmen Square</vt:lpstr>
      <vt:lpstr>Summer 1989</vt:lpstr>
      <vt:lpstr>Bush to Bonn / Gorbachev to Bonn </vt:lpstr>
      <vt:lpstr>The Berlin Wall</vt:lpstr>
      <vt:lpstr>November 9/10, 1989</vt:lpstr>
      <vt:lpstr>In Czechoslovakia—The “Velvet Revolution”</vt:lpstr>
      <vt:lpstr>After November...</vt:lpstr>
      <vt:lpstr>After November...</vt:lpstr>
      <vt:lpstr>The Soviet Union breaks apart</vt:lpstr>
      <vt:lpstr>The Costs of Communism </vt:lpstr>
      <vt:lpstr>A (sort of) Positive Note</vt:lpstr>
      <vt:lpstr>2. Migration, Economics, Ethnic Cleansing, Nationalism</vt:lpstr>
      <vt:lpstr>Some Differing Trends...</vt:lpstr>
      <vt:lpstr>Economics</vt:lpstr>
      <vt:lpstr>Outsourcing</vt:lpstr>
      <vt:lpstr>Outsourcing</vt:lpstr>
      <vt:lpstr>Migration:  A long-term European phenomenon</vt:lpstr>
      <vt:lpstr>PowerPoint Presentation</vt:lpstr>
      <vt:lpstr>Jewish migration</vt:lpstr>
      <vt:lpstr>Migration for economic reasons</vt:lpstr>
      <vt:lpstr>The “Gastarbeiter” Phenomenon</vt:lpstr>
      <vt:lpstr>The “Gastarbeiter” Phenomenon</vt:lpstr>
      <vt:lpstr>Political Refugees and Asylants</vt:lpstr>
      <vt:lpstr>The Re-Emergence of Nationalism</vt:lpstr>
      <vt:lpstr>Tito’s Yugoslavia</vt:lpstr>
      <vt:lpstr>PowerPoint Presentation</vt:lpstr>
      <vt:lpstr>Chronology of Yugoslav Breakup</vt:lpstr>
      <vt:lpstr>Ethnic Violence</vt:lpstr>
      <vt:lpstr>International Intervention</vt:lpstr>
      <vt:lpstr>The Kosovo Crisis and the NATO  Bombing of Serbia, 1999</vt:lpstr>
      <vt:lpstr>We begin to lose perspective...</vt:lpstr>
      <vt:lpstr>4.  Lessons:  The Individual, Technology,  Society, and the State</vt:lpstr>
      <vt:lpstr>Periods of political and social revolution in recent times</vt:lpstr>
      <vt:lpstr>Individualism vs. Collectivism</vt:lpstr>
      <vt:lpstr>Example, the Digital Revolution, 1960-Now</vt:lpstr>
      <vt:lpstr>The long-term effects of the Industrial Revolution globally</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Carr</dc:creator>
  <cp:lastModifiedBy>Microsoft Office User</cp:lastModifiedBy>
  <cp:revision>198</cp:revision>
  <dcterms:created xsi:type="dcterms:W3CDTF">2015-03-12T04:00:37Z</dcterms:created>
  <dcterms:modified xsi:type="dcterms:W3CDTF">2020-05-05T21:52:52Z</dcterms:modified>
</cp:coreProperties>
</file>