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8"/>
    <p:restoredTop sz="94626"/>
  </p:normalViewPr>
  <p:slideViewPr>
    <p:cSldViewPr snapToGrid="0" snapToObjects="1">
      <p:cViewPr varScale="1">
        <p:scale>
          <a:sx n="111" d="100"/>
          <a:sy n="111" d="100"/>
        </p:scale>
        <p:origin x="35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698F6-8C95-4A4F-9010-73C469B1AB9A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2F3D4444-6291-B642-A351-DB6DD7C4C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32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698F6-8C95-4A4F-9010-73C469B1AB9A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4444-6291-B642-A351-DB6DD7C4C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26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698F6-8C95-4A4F-9010-73C469B1AB9A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4444-6291-B642-A351-DB6DD7C4C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70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698F6-8C95-4A4F-9010-73C469B1AB9A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4444-6291-B642-A351-DB6DD7C4C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20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F2698F6-8C95-4A4F-9010-73C469B1AB9A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2F3D4444-6291-B642-A351-DB6DD7C4C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8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698F6-8C95-4A4F-9010-73C469B1AB9A}" type="datetimeFigureOut">
              <a:rPr lang="en-US" smtClean="0"/>
              <a:t>4/7/20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4444-6291-B642-A351-DB6DD7C4C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67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698F6-8C95-4A4F-9010-73C469B1AB9A}" type="datetimeFigureOut">
              <a:rPr lang="en-US" smtClean="0"/>
              <a:t>4/7/20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4444-6291-B642-A351-DB6DD7C4CFE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093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698F6-8C95-4A4F-9010-73C469B1AB9A}" type="datetimeFigureOut">
              <a:rPr lang="en-US" smtClean="0"/>
              <a:t>4/7/20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4444-6291-B642-A351-DB6DD7C4CFE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4380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698F6-8C95-4A4F-9010-73C469B1AB9A}" type="datetimeFigureOut">
              <a:rPr lang="en-US" smtClean="0"/>
              <a:t>4/7/20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4444-6291-B642-A351-DB6DD7C4C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01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698F6-8C95-4A4F-9010-73C469B1AB9A}" type="datetimeFigureOut">
              <a:rPr lang="en-US" smtClean="0"/>
              <a:t>4/7/20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4444-6291-B642-A351-DB6DD7C4C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01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698F6-8C95-4A4F-9010-73C469B1AB9A}" type="datetimeFigureOut">
              <a:rPr lang="en-US" smtClean="0"/>
              <a:t>4/7/20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D4444-6291-B642-A351-DB6DD7C4C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60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4F2698F6-8C95-4A4F-9010-73C469B1AB9A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2F3D4444-6291-B642-A351-DB6DD7C4C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78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0877-8CAB-8247-ABEF-0250202746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6041" y="1443798"/>
            <a:ext cx="9966960" cy="3035808"/>
          </a:xfrm>
        </p:spPr>
        <p:txBody>
          <a:bodyPr/>
          <a:lstStyle/>
          <a:p>
            <a:r>
              <a:rPr lang="en-US" dirty="0"/>
              <a:t>Verdun and the Somme, 1916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56246C-5DB7-3449-B7C7-BF91E04990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54867" y="6003788"/>
            <a:ext cx="2976430" cy="854212"/>
          </a:xfrm>
        </p:spPr>
        <p:txBody>
          <a:bodyPr/>
          <a:lstStyle/>
          <a:p>
            <a:r>
              <a:rPr lang="en-US" dirty="0"/>
              <a:t>Hunt Tooley, </a:t>
            </a:r>
            <a:r>
              <a:rPr lang="en-US" dirty="0" err="1"/>
              <a:t>Hist</a:t>
            </a:r>
            <a:r>
              <a:rPr lang="en-US" dirty="0"/>
              <a:t> 350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CC71DB-0C8E-F44D-821A-B1E6D37DD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123" y="4558439"/>
            <a:ext cx="4106359" cy="229956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ACA47AF-7C8E-854B-B290-BDE33F721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39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66"/>
    </mc:Choice>
    <mc:Fallback>
      <p:transition spd="slow" advTm="14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E3EBF-36F4-684E-97E9-7D6E21065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Somme results: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36FE9-88A5-E742-9E00-6CA260E93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829316"/>
            <a:ext cx="10058400" cy="4050792"/>
          </a:xfrm>
        </p:spPr>
        <p:txBody>
          <a:bodyPr/>
          <a:lstStyle/>
          <a:p>
            <a:r>
              <a:rPr lang="en-US" dirty="0"/>
              <a:t>July 1, the first day, the British lose 20,000 dead, 60,000 casualties overall</a:t>
            </a:r>
          </a:p>
          <a:p>
            <a:r>
              <a:rPr lang="en-US" dirty="0"/>
              <a:t>German lines bend in a few places, but don’t break</a:t>
            </a:r>
          </a:p>
          <a:p>
            <a:r>
              <a:rPr lang="en-US" dirty="0"/>
              <a:t>In four and half months, the two sides suffered a roughly equal number of killed, wounded, captured, and missing:  both sides together totaled 1.2 million men</a:t>
            </a:r>
          </a:p>
          <a:p>
            <a:r>
              <a:rPr lang="en-US" dirty="0"/>
              <a:t>The campaign was roughly a draw</a:t>
            </a:r>
          </a:p>
          <a:p>
            <a:r>
              <a:rPr lang="en-US" dirty="0"/>
              <a:t> The Germans lost some territory, most of which they recaptured in 1917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6A1A25F-6148-DC42-A1AA-EA0FC686E5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21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777"/>
    </mc:Choice>
    <mc:Fallback>
      <p:transition spd="slow" advTm="76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0F790-A7EA-CA40-9C32-4F3102E46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Note: The Pal’s Battalions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76D4C-20E8-CA4A-8D31-1B1BF3F10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4663" y="1762593"/>
            <a:ext cx="5960962" cy="4371989"/>
          </a:xfrm>
        </p:spPr>
        <p:txBody>
          <a:bodyPr>
            <a:normAutofit/>
          </a:bodyPr>
          <a:lstStyle/>
          <a:p>
            <a:r>
              <a:rPr lang="en-US" dirty="0"/>
              <a:t>A great idea for recruiting in the fall of 1914: GO TO WAR WITH YOUR BUDDIES!</a:t>
            </a:r>
          </a:p>
          <a:p>
            <a:r>
              <a:rPr lang="en-US" dirty="0"/>
              <a:t>Mates from the same coal mines in Yorkshire,  factory workers in Manchester, Football and and Rugby teams from the Midlands—all join in</a:t>
            </a:r>
          </a:p>
          <a:p>
            <a:r>
              <a:rPr lang="en-US" dirty="0"/>
              <a:t>They are ”trained” and ready to fight by July 1, 1916</a:t>
            </a:r>
          </a:p>
          <a:p>
            <a:r>
              <a:rPr lang="en-US" dirty="0"/>
              <a:t>Their home cities, towns, and counties suffer incredibly high losses at the Somme</a:t>
            </a:r>
          </a:p>
          <a:p>
            <a:r>
              <a:rPr lang="en-US" dirty="0"/>
              <a:t>Of an estimated 700 </a:t>
            </a:r>
            <a:r>
              <a:rPr lang="en-US" dirty="0" err="1"/>
              <a:t>Accrington</a:t>
            </a:r>
            <a:r>
              <a:rPr lang="en-US" dirty="0"/>
              <a:t> Pals who took part in the attack on Serre on July 1, 235 were killed and 350 wounded within the space of twenty minutes. Casualty total:  83%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59EB1D-C22A-B04F-BAD3-48B571DF6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06" y="2093976"/>
            <a:ext cx="5617812" cy="356314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D6BA230-A755-EF47-92BB-263C3C02C5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1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791"/>
    </mc:Choice>
    <mc:Fallback>
      <p:transition spd="slow" advTm="183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2462A-D5DC-FE4D-AE23-C82214EC7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Failed Breakthroughs, 1915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F8B76-B4BB-F54E-A667-4815ABECC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1915610"/>
            <a:ext cx="10058400" cy="4722471"/>
          </a:xfrm>
        </p:spPr>
        <p:txBody>
          <a:bodyPr/>
          <a:lstStyle/>
          <a:p>
            <a:r>
              <a:rPr lang="en-US" dirty="0"/>
              <a:t>Second Battle of Ypres and other attempted breakthroughs frustrated the opponents on the Western Front. </a:t>
            </a:r>
          </a:p>
          <a:p>
            <a:endParaRPr lang="en-US" dirty="0"/>
          </a:p>
          <a:p>
            <a:r>
              <a:rPr lang="en-US" dirty="0"/>
              <a:t>Churchill’s idea of Gallipoli was a costly failure</a:t>
            </a:r>
          </a:p>
          <a:p>
            <a:endParaRPr lang="en-US" dirty="0"/>
          </a:p>
          <a:p>
            <a:r>
              <a:rPr lang="en-US" dirty="0"/>
              <a:t>On the ocean, German U-Boats made Allied logistics highly dangerous</a:t>
            </a:r>
          </a:p>
          <a:p>
            <a:endParaRPr lang="en-US" dirty="0"/>
          </a:p>
          <a:p>
            <a:r>
              <a:rPr lang="en-US" dirty="0"/>
              <a:t>In the Middle East, the British garrison at </a:t>
            </a:r>
            <a:r>
              <a:rPr lang="en-US" dirty="0" err="1"/>
              <a:t>Kut</a:t>
            </a:r>
            <a:r>
              <a:rPr lang="en-US" dirty="0"/>
              <a:t>, in Mesopotamia, surrendered to the Turkish Army—a huge defeat</a:t>
            </a:r>
          </a:p>
          <a:p>
            <a:endParaRPr lang="en-US" dirty="0"/>
          </a:p>
          <a:p>
            <a:r>
              <a:rPr lang="en-US" dirty="0"/>
              <a:t>On the Eastern Front, the Germans kept winning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09F663C-72E6-FE4C-8A51-B0260BAA2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49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591"/>
    </mc:Choice>
    <mc:Fallback>
      <p:transition spd="slow" advTm="109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C0906-F38A-074D-8549-6CBAD2B8F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620" y="0"/>
            <a:ext cx="10058400" cy="1609344"/>
          </a:xfrm>
        </p:spPr>
        <p:txBody>
          <a:bodyPr/>
          <a:lstStyle/>
          <a:p>
            <a:r>
              <a:rPr lang="en-US" dirty="0"/>
              <a:t>The German Plan at Verdun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9CC799-D246-9947-936D-D16742693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043" y="1875098"/>
            <a:ext cx="9104977" cy="515736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0B77F7-AFA8-D043-9F4F-6BC84109E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85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30"/>
    </mc:Choice>
    <mc:Fallback>
      <p:transition spd="slow" advTm="36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BC8CE-BCF5-4745-9F79-F92179403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5E433-391C-D547-B045-40FD63E2D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533444" cy="690122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BB8BD47-1F90-C54A-A2BA-84E93DD476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26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08"/>
    </mc:Choice>
    <mc:Fallback>
      <p:transition spd="slow" advTm="69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9E69F-36E1-7B4E-A7B7-9F4A1B1E1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Demographic warfare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D9EF9-A87F-3E4E-AEA2-20B2A56D2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845" y="3290009"/>
            <a:ext cx="3225170" cy="2150092"/>
          </a:xfrm>
        </p:spPr>
        <p:txBody>
          <a:bodyPr/>
          <a:lstStyle/>
          <a:p>
            <a:r>
              <a:rPr lang="en-US" dirty="0"/>
              <a:t>Erich von Falkenhayn: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Bleed Them Dry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022372-BFB5-C04D-81B6-1D3D9CCFE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263" y="1841091"/>
            <a:ext cx="3588152" cy="432688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93C8183-F89F-4E4A-8FFC-8D72EB0B21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53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56"/>
    </mc:Choice>
    <mc:Fallback>
      <p:transition spd="slow" advTm="49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B5C25-3886-2F47-867F-EF6EAF4E2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469984"/>
            <a:ext cx="10058400" cy="623991"/>
          </a:xfrm>
        </p:spPr>
        <p:txBody>
          <a:bodyPr>
            <a:normAutofit fontScale="90000"/>
          </a:bodyPr>
          <a:lstStyle/>
          <a:p>
            <a:r>
              <a:rPr lang="en-US" dirty="0"/>
              <a:t>300 Days:</a:t>
            </a:r>
            <a:br>
              <a:rPr lang="en-US" dirty="0"/>
            </a:br>
            <a:r>
              <a:rPr lang="en-US" dirty="0"/>
              <a:t>Germans 143,000 killed</a:t>
            </a:r>
            <a:br>
              <a:rPr lang="en-US" dirty="0"/>
            </a:br>
            <a:r>
              <a:rPr lang="en-US" dirty="0"/>
              <a:t>French 163,000 Killed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C1EF3A-69F3-5742-9AEA-C286E1598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2516" y="3530279"/>
            <a:ext cx="7267422" cy="302459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96098F-A786-B048-BBA0-67EC3B1DA13F}"/>
              </a:ext>
            </a:extLst>
          </p:cNvPr>
          <p:cNvSpPr txBox="1"/>
          <p:nvPr/>
        </p:nvSpPr>
        <p:spPr>
          <a:xfrm>
            <a:off x="2622579" y="2592728"/>
            <a:ext cx="908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Under General Philippe </a:t>
            </a:r>
            <a:r>
              <a:rPr lang="en-US" sz="3200" dirty="0" err="1"/>
              <a:t>Pétain</a:t>
            </a:r>
            <a:r>
              <a:rPr lang="en-US" sz="3200" dirty="0"/>
              <a:t>, the French held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4735FEC-A326-3744-84CD-9D9E65715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36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430"/>
    </mc:Choice>
    <mc:Fallback>
      <p:transition spd="slow" advTm="72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0C290-2D7C-3549-9D79-C884BB42D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0162" y="196770"/>
            <a:ext cx="3583175" cy="2096523"/>
          </a:xfrm>
        </p:spPr>
        <p:txBody>
          <a:bodyPr>
            <a:normAutofit fontScale="90000"/>
          </a:bodyPr>
          <a:lstStyle/>
          <a:p>
            <a:r>
              <a:rPr lang="en-US" dirty="0"/>
              <a:t>Field Marshall Douglas Haig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AF14A2-DFEE-6348-AF06-E761BCBF7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0" y="0"/>
            <a:ext cx="8486451" cy="655578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4AAED9B-57A1-9542-99D2-969DD9AF5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2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29"/>
    </mc:Choice>
    <mc:Fallback>
      <p:transition spd="slow" advTm="36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E0182-0AE5-6B48-A169-4DF3F8F18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708" y="288402"/>
            <a:ext cx="10058400" cy="1609344"/>
          </a:xfrm>
        </p:spPr>
        <p:txBody>
          <a:bodyPr/>
          <a:lstStyle/>
          <a:p>
            <a:pPr algn="r"/>
            <a:r>
              <a:rPr lang="en-US" dirty="0"/>
              <a:t>The </a:t>
            </a:r>
            <a:r>
              <a:rPr lang="en-US" dirty="0" err="1"/>
              <a:t>somme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0B2E45-B6C0-3B40-9EC5-AECD77F6D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338" y="288402"/>
            <a:ext cx="8872880" cy="585714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4D13A8A-276C-7E42-8604-84309B0C46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01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00"/>
    </mc:Choice>
    <mc:Fallback>
      <p:transition spd="slow" advTm="33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DBBF2-D95F-C54E-82F8-8B6BE6CC9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69D78-24A5-1040-9B1F-F26B4A28F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438" y="2196976"/>
            <a:ext cx="9486263" cy="2334845"/>
          </a:xfrm>
        </p:spPr>
        <p:txBody>
          <a:bodyPr/>
          <a:lstStyle/>
          <a:p>
            <a:r>
              <a:rPr lang="en-US" dirty="0"/>
              <a:t>Shell the German lines for a week</a:t>
            </a:r>
          </a:p>
          <a:p>
            <a:r>
              <a:rPr lang="en-US" dirty="0"/>
              <a:t>Many British and a few French divisions attack</a:t>
            </a:r>
          </a:p>
          <a:p>
            <a:r>
              <a:rPr lang="en-US" dirty="0"/>
              <a:t>Walk across No Man’s Land behind a walking barrage</a:t>
            </a:r>
          </a:p>
          <a:p>
            <a:r>
              <a:rPr lang="en-US" dirty="0"/>
              <a:t>Take the German lines.</a:t>
            </a:r>
          </a:p>
          <a:p>
            <a:r>
              <a:rPr lang="en-US" dirty="0"/>
              <a:t>Simple!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577ACF-D305-8E4C-BE4C-D5AEE30FA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49292" y="3364398"/>
            <a:ext cx="4207715" cy="325046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7AFA981-EC23-904A-AD4C-879D5E882A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48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370"/>
    </mc:Choice>
    <mc:Fallback>
      <p:transition spd="slow" advTm="82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{888F6BCF-F8D9-2148-8739-C2E82A3C7BD7}tf10001070</Template>
  <TotalTime>1209</TotalTime>
  <Words>351</Words>
  <Application>Microsoft Macintosh PowerPoint</Application>
  <PresentationFormat>Widescreen</PresentationFormat>
  <Paragraphs>39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Rockwell</vt:lpstr>
      <vt:lpstr>Rockwell Condensed</vt:lpstr>
      <vt:lpstr>Rockwell Extra Bold</vt:lpstr>
      <vt:lpstr>Wingdings</vt:lpstr>
      <vt:lpstr>Wood Type</vt:lpstr>
      <vt:lpstr>Verdun and the Somme, 1916</vt:lpstr>
      <vt:lpstr>Failed Breakthroughs, 1915</vt:lpstr>
      <vt:lpstr>The German Plan at Verdun</vt:lpstr>
      <vt:lpstr>PowerPoint Presentation</vt:lpstr>
      <vt:lpstr>Demographic warfare</vt:lpstr>
      <vt:lpstr>300 Days: Germans 143,000 killed French 163,000 Killed </vt:lpstr>
      <vt:lpstr>Field Marshall Douglas Haig</vt:lpstr>
      <vt:lpstr>The somme</vt:lpstr>
      <vt:lpstr>Plans:</vt:lpstr>
      <vt:lpstr>Some Somme results:</vt:lpstr>
      <vt:lpstr>Note: The Pal’s Battalions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10</cp:revision>
  <dcterms:created xsi:type="dcterms:W3CDTF">2020-04-06T20:14:23Z</dcterms:created>
  <dcterms:modified xsi:type="dcterms:W3CDTF">2020-04-07T16:32:26Z</dcterms:modified>
</cp:coreProperties>
</file>