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9" r:id="rId4"/>
    <p:sldId id="270" r:id="rId5"/>
    <p:sldId id="276" r:id="rId6"/>
    <p:sldId id="278" r:id="rId7"/>
    <p:sldId id="271" r:id="rId8"/>
    <p:sldId id="277" r:id="rId9"/>
    <p:sldId id="273" r:id="rId10"/>
    <p:sldId id="274" r:id="rId11"/>
    <p:sldId id="275" r:id="rId12"/>
    <p:sldId id="258" r:id="rId13"/>
    <p:sldId id="259" r:id="rId14"/>
    <p:sldId id="272" r:id="rId15"/>
    <p:sldId id="263" r:id="rId16"/>
    <p:sldId id="262" r:id="rId17"/>
    <p:sldId id="264" r:id="rId18"/>
    <p:sldId id="266" r:id="rId19"/>
    <p:sldId id="260" r:id="rId20"/>
    <p:sldId id="279" r:id="rId21"/>
    <p:sldId id="265" r:id="rId22"/>
    <p:sldId id="268" r:id="rId23"/>
    <p:sldId id="267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5"/>
    <p:restoredTop sz="94679"/>
  </p:normalViewPr>
  <p:slideViewPr>
    <p:cSldViewPr snapToGrid="0" snapToObjects="1">
      <p:cViewPr varScale="1">
        <p:scale>
          <a:sx n="90" d="100"/>
          <a:sy n="90" d="100"/>
        </p:scale>
        <p:origin x="216" y="4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B6AD-9D6E-B442-B46C-851FF5E8AB7F}" type="datetimeFigureOut">
              <a:rPr lang="en-US" smtClean="0"/>
              <a:t>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7FB7-549B-A549-9D04-C4DD483C9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40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B6AD-9D6E-B442-B46C-851FF5E8AB7F}" type="datetimeFigureOut">
              <a:rPr lang="en-US" smtClean="0"/>
              <a:t>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7FB7-549B-A549-9D04-C4DD483C9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53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B6AD-9D6E-B442-B46C-851FF5E8AB7F}" type="datetimeFigureOut">
              <a:rPr lang="en-US" smtClean="0"/>
              <a:t>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7FB7-549B-A549-9D04-C4DD483C9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138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B6AD-9D6E-B442-B46C-851FF5E8AB7F}" type="datetimeFigureOut">
              <a:rPr lang="en-US" smtClean="0"/>
              <a:t>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7FB7-549B-A549-9D04-C4DD483C9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204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B6AD-9D6E-B442-B46C-851FF5E8AB7F}" type="datetimeFigureOut">
              <a:rPr lang="en-US" smtClean="0"/>
              <a:t>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7FB7-549B-A549-9D04-C4DD483C9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37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B6AD-9D6E-B442-B46C-851FF5E8AB7F}" type="datetimeFigureOut">
              <a:rPr lang="en-US" smtClean="0"/>
              <a:t>2/10/20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7FB7-549B-A549-9D04-C4DD483C9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889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B6AD-9D6E-B442-B46C-851FF5E8AB7F}" type="datetimeFigureOut">
              <a:rPr lang="en-US" smtClean="0"/>
              <a:t>2/10/20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7FB7-549B-A549-9D04-C4DD483C9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52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B6AD-9D6E-B442-B46C-851FF5E8AB7F}" type="datetimeFigureOut">
              <a:rPr lang="en-US" smtClean="0"/>
              <a:t>2/10/20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7FB7-549B-A549-9D04-C4DD483C9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50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B6AD-9D6E-B442-B46C-851FF5E8AB7F}" type="datetimeFigureOut">
              <a:rPr lang="en-US" smtClean="0"/>
              <a:t>2/10/20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7FB7-549B-A549-9D04-C4DD483C9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42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B6AD-9D6E-B442-B46C-851FF5E8AB7F}" type="datetimeFigureOut">
              <a:rPr lang="en-US" smtClean="0"/>
              <a:t>2/10/20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7FB7-549B-A549-9D04-C4DD483C9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53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B6AD-9D6E-B442-B46C-851FF5E8AB7F}" type="datetimeFigureOut">
              <a:rPr lang="en-US" smtClean="0"/>
              <a:t>2/10/20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F7FB7-549B-A549-9D04-C4DD483C9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554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AB6AD-9D6E-B442-B46C-851FF5E8AB7F}" type="datetimeFigureOut">
              <a:rPr lang="en-US" smtClean="0"/>
              <a:t>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F7FB7-549B-A549-9D04-C4DD483C9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92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3598"/>
            <a:ext cx="7772400" cy="1470025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Luminari"/>
                <a:cs typeface="Luminari"/>
              </a:rPr>
              <a:t>Witches!!</a:t>
            </a:r>
          </a:p>
        </p:txBody>
      </p:sp>
      <p:pic>
        <p:nvPicPr>
          <p:cNvPr id="5" name="Picture 4" descr="Witches'Familiars157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06" y="1612173"/>
            <a:ext cx="7612894" cy="507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04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Big Caslon"/>
                <a:cs typeface="Big Caslon"/>
              </a:rPr>
              <a:t>Notes on </a:t>
            </a:r>
            <a:r>
              <a:rPr lang="en-US" i="1" dirty="0">
                <a:solidFill>
                  <a:srgbClr val="FF0000"/>
                </a:solidFill>
                <a:latin typeface="Big Caslon"/>
                <a:cs typeface="Big Caslon"/>
              </a:rPr>
              <a:t>Malleus </a:t>
            </a:r>
            <a:r>
              <a:rPr lang="en-US" i="1" dirty="0" err="1">
                <a:solidFill>
                  <a:srgbClr val="FF0000"/>
                </a:solidFill>
                <a:latin typeface="Big Caslon"/>
                <a:cs typeface="Big Caslon"/>
              </a:rPr>
              <a:t>Maleficarum</a:t>
            </a:r>
            <a:endParaRPr lang="en-US" i="1" dirty="0">
              <a:solidFill>
                <a:srgbClr val="FF0000"/>
              </a:solidFill>
              <a:latin typeface="Big Caslon"/>
              <a:cs typeface="Big Caslo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It was a gruesome and voyeuristic nightmare version of popular belief in witches and demons.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The Church pretty much rejected it.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But it caught on with all kinds of readers (printing helped).</a:t>
            </a:r>
          </a:p>
          <a:p>
            <a:r>
              <a:rPr lang="en-US" dirty="0">
                <a:solidFill>
                  <a:schemeClr val="accent1"/>
                </a:solidFill>
              </a:rPr>
              <a:t>In the end, it was almost always civil authorities, not the Church or the Inquisition, which proceeded with great cruelty against witches during the witch hunts.</a:t>
            </a:r>
          </a:p>
        </p:txBody>
      </p:sp>
    </p:spTree>
    <p:extLst>
      <p:ext uri="{BB962C8B-B14F-4D97-AF65-F5344CB8AC3E}">
        <p14:creationId xmlns:p14="http://schemas.microsoft.com/office/powerpoint/2010/main" val="3181698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skerville Old Face"/>
                <a:cs typeface="Baskerville Old Face"/>
              </a:rPr>
              <a:t>Note on Witches and Women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7638"/>
            <a:ext cx="8701088" cy="4725987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racked"/>
                <a:cs typeface="Cracked"/>
              </a:rPr>
              <a:t>Although even Kramer included men as potential witches, the vast majority of “witches” later condemned in the witch craze were women, as seen in the images to come.</a:t>
            </a: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racked"/>
                <a:cs typeface="Cracked"/>
              </a:rPr>
              <a:t>1485--Kramer “investigated” the case of Helene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Cracked"/>
                <a:cs typeface="Cracked"/>
              </a:rPr>
              <a:t>Scheuberin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racked"/>
                <a:cs typeface="Cracked"/>
              </a:rPr>
              <a:t> in Innsbruck, who was on trial for killing a man by sorcery. The case fizzled,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Cracked"/>
                <a:cs typeface="Cracked"/>
              </a:rPr>
              <a:t>Scheuberin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racked"/>
                <a:cs typeface="Cracked"/>
              </a:rPr>
              <a:t> was released, and Kramer was expelled by a local bishop, partly because of his voyeuristic interest in the sex practices of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  <a:latin typeface="Cracked"/>
                <a:cs typeface="Cracked"/>
              </a:rPr>
              <a:t>Scheuberin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racked"/>
                <a:cs typeface="Cracked"/>
              </a:rPr>
              <a:t> and some other local “witches.” He left Innsbruck and wrote his book.</a:t>
            </a:r>
          </a:p>
        </p:txBody>
      </p:sp>
    </p:spTree>
    <p:extLst>
      <p:ext uri="{BB962C8B-B14F-4D97-AF65-F5344CB8AC3E}">
        <p14:creationId xmlns:p14="http://schemas.microsoft.com/office/powerpoint/2010/main" val="3944774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256" y="1274702"/>
            <a:ext cx="8566378" cy="567838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  <a:latin typeface="Gabriola"/>
                <a:cs typeface="Gabriola"/>
              </a:rPr>
              <a:t>Leviticus 19:31  </a:t>
            </a:r>
            <a:r>
              <a:rPr lang="en-US" b="1" dirty="0">
                <a:latin typeface="Gabriola"/>
                <a:cs typeface="Gabriola"/>
              </a:rPr>
              <a:t>Regard not them that have familiar spirits, neither seek after wizards, to be defiled by them: I am the LORD your God. </a:t>
            </a:r>
          </a:p>
          <a:p>
            <a:r>
              <a:rPr lang="en-US" b="1" dirty="0">
                <a:solidFill>
                  <a:srgbClr val="FF0000"/>
                </a:solidFill>
                <a:latin typeface="Gabriola"/>
                <a:cs typeface="Gabriola"/>
              </a:rPr>
              <a:t>Leviticus 20:27   </a:t>
            </a:r>
            <a:r>
              <a:rPr lang="en-US" b="1" dirty="0">
                <a:latin typeface="Gabriola"/>
                <a:cs typeface="Gabriola"/>
              </a:rPr>
              <a:t>A man also or woman that hath a familiar spirit, or that is a wizard, shall surely be put to death: they shall stone them with stones: their blood shall be upon them.</a:t>
            </a:r>
          </a:p>
          <a:p>
            <a:r>
              <a:rPr lang="en-US" b="1" dirty="0">
                <a:solidFill>
                  <a:srgbClr val="FF0000"/>
                </a:solidFill>
                <a:latin typeface="Gabriola"/>
                <a:cs typeface="Gabriola"/>
              </a:rPr>
              <a:t>Deuteronomy 18:10  </a:t>
            </a:r>
            <a:r>
              <a:rPr lang="en-US" b="1" dirty="0">
                <a:latin typeface="Gabriola"/>
                <a:cs typeface="Gabriola"/>
              </a:rPr>
              <a:t>There shall not be found among you any one that </a:t>
            </a:r>
            <a:r>
              <a:rPr lang="en-US" b="1" dirty="0" err="1">
                <a:latin typeface="Gabriola"/>
                <a:cs typeface="Gabriola"/>
              </a:rPr>
              <a:t>maketh</a:t>
            </a:r>
            <a:r>
              <a:rPr lang="en-US" b="1" dirty="0">
                <a:latin typeface="Gabriola"/>
                <a:cs typeface="Gabriola"/>
              </a:rPr>
              <a:t> his son or his daughter to pass through the fire, or that </a:t>
            </a:r>
            <a:r>
              <a:rPr lang="en-US" b="1" dirty="0" err="1">
                <a:latin typeface="Gabriola"/>
                <a:cs typeface="Gabriola"/>
              </a:rPr>
              <a:t>useth</a:t>
            </a:r>
            <a:r>
              <a:rPr lang="en-US" b="1" dirty="0">
                <a:latin typeface="Gabriola"/>
                <a:cs typeface="Gabriola"/>
              </a:rPr>
              <a:t> divination, or an observer of times, or an enchanter, or a witch...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79323" y="272165"/>
            <a:ext cx="5547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venir Black Oblique"/>
                <a:cs typeface="Avenir Black Oblique"/>
              </a:rPr>
              <a:t>Biblical Texts Regarding Witches</a:t>
            </a:r>
          </a:p>
        </p:txBody>
      </p:sp>
    </p:spTree>
    <p:extLst>
      <p:ext uri="{BB962C8B-B14F-4D97-AF65-F5344CB8AC3E}">
        <p14:creationId xmlns:p14="http://schemas.microsoft.com/office/powerpoint/2010/main" val="3008765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16" y="324827"/>
            <a:ext cx="8863634" cy="601882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rgbClr val="FF0000"/>
                </a:solidFill>
                <a:latin typeface="Cracked"/>
                <a:cs typeface="Cracked"/>
              </a:rPr>
              <a:t>Thou shalt not suffer a witch to live.</a:t>
            </a:r>
          </a:p>
          <a:p>
            <a:pPr marL="0" indent="0" algn="ctr">
              <a:buNone/>
            </a:pPr>
            <a:endParaRPr lang="en-US" sz="6000" dirty="0">
              <a:solidFill>
                <a:srgbClr val="FF0000"/>
              </a:solidFill>
              <a:latin typeface="Cracked"/>
              <a:cs typeface="Cracked"/>
            </a:endParaRPr>
          </a:p>
          <a:p>
            <a:pPr marL="0" indent="0">
              <a:buNone/>
            </a:pPr>
            <a:endParaRPr lang="en-US" sz="6000" dirty="0">
              <a:solidFill>
                <a:srgbClr val="FF0000"/>
              </a:solidFill>
              <a:latin typeface="Cracked"/>
              <a:cs typeface="Cracked"/>
            </a:endParaRPr>
          </a:p>
          <a:p>
            <a:pPr marL="0" indent="0" algn="ctr">
              <a:buNone/>
            </a:pPr>
            <a:endParaRPr lang="en-US" sz="6000" dirty="0">
              <a:solidFill>
                <a:srgbClr val="FF0000"/>
              </a:solidFill>
              <a:latin typeface="Cracked"/>
              <a:cs typeface="Cracked"/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b="1" dirty="0"/>
              <a:t>Exodus 22:18</a:t>
            </a:r>
          </a:p>
        </p:txBody>
      </p:sp>
      <p:pic>
        <p:nvPicPr>
          <p:cNvPr id="4" name="Picture 3" descr="woodcut_1598_witch_tri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087" y="2017871"/>
            <a:ext cx="4361688" cy="306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838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9131" y="111964"/>
            <a:ext cx="8229600" cy="1143000"/>
          </a:xfrm>
        </p:spPr>
        <p:txBody>
          <a:bodyPr/>
          <a:lstStyle/>
          <a:p>
            <a:pPr algn="l"/>
            <a:r>
              <a:rPr lang="en-US" b="1" dirty="0">
                <a:latin typeface="Book Antiqua"/>
                <a:cs typeface="Book Antiqua"/>
              </a:rPr>
              <a:t>The Protestant Reformation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410" y="1254964"/>
            <a:ext cx="7092427" cy="5087237"/>
          </a:xfrm>
        </p:spPr>
        <p:txBody>
          <a:bodyPr>
            <a:normAutofit lnSpcReduction="10000"/>
          </a:bodyPr>
          <a:lstStyle/>
          <a:p>
            <a:pPr algn="r"/>
            <a:r>
              <a:rPr lang="en-US" dirty="0">
                <a:latin typeface="Luminari"/>
                <a:cs typeface="Luminari"/>
              </a:rPr>
              <a:t>Luther’s 95 Theses—the opening of the reformation, 1517.</a:t>
            </a:r>
          </a:p>
          <a:p>
            <a:pPr algn="r"/>
            <a:endParaRPr lang="en-US" dirty="0">
              <a:latin typeface="Luminari"/>
              <a:cs typeface="Luminari"/>
            </a:endParaRPr>
          </a:p>
          <a:p>
            <a:pPr algn="r"/>
            <a:r>
              <a:rPr lang="en-US" dirty="0">
                <a:latin typeface="Luminari"/>
                <a:cs typeface="Luminari"/>
              </a:rPr>
              <a:t>Henry VIII, Anglican Church, 1534</a:t>
            </a:r>
          </a:p>
          <a:p>
            <a:pPr algn="r"/>
            <a:endParaRPr lang="en-US" dirty="0">
              <a:latin typeface="Luminari"/>
              <a:cs typeface="Luminari"/>
            </a:endParaRPr>
          </a:p>
          <a:p>
            <a:pPr algn="r"/>
            <a:r>
              <a:rPr lang="en-US" dirty="0">
                <a:latin typeface="Luminari"/>
                <a:cs typeface="Luminari"/>
              </a:rPr>
              <a:t>Calvin’s Institutes of the Christian Religion, 1536</a:t>
            </a:r>
          </a:p>
          <a:p>
            <a:pPr algn="r"/>
            <a:endParaRPr lang="en-US" dirty="0">
              <a:latin typeface="Luminari"/>
              <a:cs typeface="Luminari"/>
            </a:endParaRPr>
          </a:p>
          <a:p>
            <a:pPr algn="r"/>
            <a:r>
              <a:rPr lang="en-US" dirty="0">
                <a:latin typeface="Luminari"/>
                <a:cs typeface="Luminari"/>
              </a:rPr>
              <a:t>St. Bartholomew’s Day Massacres, 1572</a:t>
            </a:r>
          </a:p>
        </p:txBody>
      </p:sp>
      <p:pic>
        <p:nvPicPr>
          <p:cNvPr id="4" name="Picture 3" descr="1000509261001_2163219489001_History-Martin-Luther-Sparks-a-Revolution-SF-HD-768x432-16x9.jpg"/>
          <p:cNvPicPr>
            <a:picLocks noChangeAspect="1"/>
          </p:cNvPicPr>
          <p:nvPr/>
        </p:nvPicPr>
        <p:blipFill>
          <a:blip r:embed="rId2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352" y="111964"/>
            <a:ext cx="5008820" cy="281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422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from </a:t>
            </a:r>
            <a:r>
              <a:rPr lang="en-US" i="1" dirty="0"/>
              <a:t>Compendium </a:t>
            </a:r>
            <a:r>
              <a:rPr lang="en-US" i="1" dirty="0" err="1"/>
              <a:t>maleficarum</a:t>
            </a:r>
            <a:r>
              <a:rPr lang="en-US" dirty="0"/>
              <a:t>, 1603 by Francesco Maria </a:t>
            </a:r>
            <a:r>
              <a:rPr lang="en-US" dirty="0" err="1"/>
              <a:t>Guazzo</a:t>
            </a:r>
            <a:endParaRPr lang="en-US" dirty="0"/>
          </a:p>
        </p:txBody>
      </p:sp>
      <p:pic>
        <p:nvPicPr>
          <p:cNvPr id="4" name="Content Placeholder 3" descr="Banchetto_sabba_compendium_maleficaru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5" b="150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68665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40px-Wickiana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769" y="189291"/>
            <a:ext cx="6401607" cy="66634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4736" y="1667013"/>
            <a:ext cx="1863611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Gloucester MT Extra Condensed"/>
                <a:cs typeface="Gloucester MT Extra Condensed"/>
              </a:rPr>
              <a:t>Results:</a:t>
            </a:r>
          </a:p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Gloucester MT Extra Condensed"/>
                <a:cs typeface="Gloucester MT Extra Condensed"/>
              </a:rPr>
              <a:t>  torture,</a:t>
            </a:r>
          </a:p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Gloucester MT Extra Condensed"/>
                <a:cs typeface="Gloucester MT Extra Condensed"/>
              </a:rPr>
              <a:t>  days’ long </a:t>
            </a:r>
          </a:p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Gloucester MT Extra Condensed"/>
                <a:cs typeface="Gloucester MT Extra Condensed"/>
              </a:rPr>
              <a:t>  interrogation,</a:t>
            </a:r>
          </a:p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Gloucester MT Extra Condensed"/>
                <a:cs typeface="Gloucester MT Extra Condensed"/>
              </a:rPr>
              <a:t>  death, </a:t>
            </a:r>
          </a:p>
          <a:p>
            <a:r>
              <a:rPr lang="en-US" sz="3200">
                <a:solidFill>
                  <a:schemeClr val="accent6">
                    <a:lumMod val="75000"/>
                  </a:schemeClr>
                </a:solidFill>
                <a:latin typeface="Gloucester MT Extra Condensed"/>
                <a:cs typeface="Gloucester MT Extra Condensed"/>
              </a:rPr>
              <a:t>  most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Gloucester MT Extra Condensed"/>
              <a:cs typeface="Gloucester MT Extra Condensed"/>
            </a:endParaRPr>
          </a:p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Gloucester MT Extra Condensed"/>
                <a:cs typeface="Gloucester MT Extra Condensed"/>
              </a:rPr>
              <a:t>  often by </a:t>
            </a:r>
          </a:p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Gloucester MT Extra Condensed"/>
                <a:cs typeface="Gloucester MT Extra Condensed"/>
              </a:rPr>
              <a:t>  fire</a:t>
            </a:r>
          </a:p>
        </p:txBody>
      </p:sp>
    </p:spTree>
    <p:extLst>
      <p:ext uri="{BB962C8B-B14F-4D97-AF65-F5344CB8AC3E}">
        <p14:creationId xmlns:p14="http://schemas.microsoft.com/office/powerpoint/2010/main" val="988184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0730"/>
          </a:xfrm>
        </p:spPr>
        <p:txBody>
          <a:bodyPr/>
          <a:lstStyle/>
          <a:p>
            <a:r>
              <a:rPr lang="en-US" dirty="0"/>
              <a:t>Central Germany 1555</a:t>
            </a:r>
          </a:p>
        </p:txBody>
      </p:sp>
      <p:pic>
        <p:nvPicPr>
          <p:cNvPr id="7" name="Picture 6" descr="witch burning 155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47" y="1084845"/>
            <a:ext cx="7728656" cy="552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876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945" y="0"/>
            <a:ext cx="8229600" cy="1805898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latin typeface="Luminari"/>
                <a:cs typeface="Luminari"/>
              </a:rPr>
              <a:t>Switzerland </a:t>
            </a:r>
            <a:br>
              <a:rPr lang="en-US" dirty="0">
                <a:latin typeface="Luminari"/>
                <a:cs typeface="Luminari"/>
              </a:rPr>
            </a:br>
            <a:r>
              <a:rPr lang="en-US" dirty="0">
                <a:latin typeface="Luminari"/>
                <a:cs typeface="Luminari"/>
              </a:rPr>
              <a:t>1585</a:t>
            </a:r>
          </a:p>
        </p:txBody>
      </p:sp>
      <p:pic>
        <p:nvPicPr>
          <p:cNvPr id="4" name="Picture 3" descr="Wickiana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6443"/>
            <a:ext cx="6215353" cy="586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94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dirty="0">
                <a:solidFill>
                  <a:srgbClr val="FF6600"/>
                </a:solidFill>
                <a:latin typeface="Lucida Blackletter"/>
                <a:cs typeface="Lucida Blackletter"/>
              </a:rPr>
              <a:t>Johann </a:t>
            </a:r>
            <a:r>
              <a:rPr lang="en-US" sz="4800" dirty="0" err="1">
                <a:solidFill>
                  <a:srgbClr val="FF6600"/>
                </a:solidFill>
                <a:latin typeface="Lucida Blackletter"/>
                <a:cs typeface="Lucida Blackletter"/>
              </a:rPr>
              <a:t>Weyer</a:t>
            </a:r>
            <a:endParaRPr lang="en-US" sz="4800" dirty="0">
              <a:solidFill>
                <a:srgbClr val="FF6600"/>
              </a:solidFill>
              <a:latin typeface="Lucida Blackletter"/>
              <a:cs typeface="Lucida Blacklet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0138"/>
            <a:ext cx="4650199" cy="4985180"/>
          </a:xfrm>
        </p:spPr>
        <p:txBody>
          <a:bodyPr>
            <a:normAutofit/>
          </a:bodyPr>
          <a:lstStyle/>
          <a:p>
            <a:r>
              <a:rPr lang="en-US" i="1" dirty="0">
                <a:latin typeface="Bank Gothic"/>
                <a:cs typeface="Bank Gothic"/>
              </a:rPr>
              <a:t>de </a:t>
            </a:r>
            <a:r>
              <a:rPr lang="en-US" i="1" dirty="0" err="1">
                <a:latin typeface="Bank Gothic"/>
                <a:cs typeface="Bank Gothic"/>
              </a:rPr>
              <a:t>praestigiis</a:t>
            </a:r>
            <a:r>
              <a:rPr lang="en-US" i="1" dirty="0">
                <a:latin typeface="Bank Gothic"/>
                <a:cs typeface="Bank Gothic"/>
              </a:rPr>
              <a:t> </a:t>
            </a:r>
            <a:r>
              <a:rPr lang="en-US" i="1" dirty="0" err="1">
                <a:latin typeface="Bank Gothic"/>
                <a:cs typeface="Bank Gothic"/>
              </a:rPr>
              <a:t>daemonum</a:t>
            </a:r>
            <a:r>
              <a:rPr lang="en-US" dirty="0">
                <a:latin typeface="Bank Gothic"/>
                <a:cs typeface="Bank Gothic"/>
              </a:rPr>
              <a:t>, 1563</a:t>
            </a:r>
          </a:p>
          <a:p>
            <a:endParaRPr lang="en-US" dirty="0">
              <a:latin typeface="Bank Gothic"/>
              <a:cs typeface="Bank Gothic"/>
            </a:endParaRPr>
          </a:p>
          <a:p>
            <a:r>
              <a:rPr lang="en-US" dirty="0">
                <a:latin typeface="Bank Gothic"/>
                <a:cs typeface="Bank Gothic"/>
              </a:rPr>
              <a:t>a famous demon hunter downplays the idea of actual </a:t>
            </a:r>
            <a:r>
              <a:rPr lang="en-US" dirty="0" err="1">
                <a:latin typeface="Bank Gothic"/>
                <a:cs typeface="Bank Gothic"/>
              </a:rPr>
              <a:t>witchraft</a:t>
            </a:r>
            <a:r>
              <a:rPr lang="en-US" dirty="0">
                <a:latin typeface="Bank Gothic"/>
                <a:cs typeface="Bank Gothic"/>
              </a:rPr>
              <a:t>.</a:t>
            </a:r>
          </a:p>
        </p:txBody>
      </p:sp>
      <p:pic>
        <p:nvPicPr>
          <p:cNvPr id="4" name="Picture 3" descr="440px-Johannes_Wey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0"/>
            <a:ext cx="4191000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961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7"/>
            <a:ext cx="2988267" cy="6223659"/>
          </a:xfrm>
        </p:spPr>
        <p:txBody>
          <a:bodyPr>
            <a:normAutofit/>
          </a:bodyPr>
          <a:lstStyle/>
          <a:p>
            <a:r>
              <a:rPr lang="en-US" dirty="0">
                <a:latin typeface="Lucida Blackletter"/>
                <a:cs typeface="Lucida Blackletter"/>
              </a:rPr>
              <a:t>Brutality and a Hundred Years of Crisis</a:t>
            </a:r>
          </a:p>
        </p:txBody>
      </p:sp>
      <p:pic>
        <p:nvPicPr>
          <p:cNvPr id="5" name="Picture 4" descr="1024px-Punishing-witches-Laienspieg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591" y="0"/>
            <a:ext cx="4813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233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And to think...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sixteenth century saw the beginning of the Age of Reason: Johann </a:t>
            </a:r>
            <a:r>
              <a:rPr lang="en-US" dirty="0" err="1"/>
              <a:t>Weyer</a:t>
            </a:r>
            <a:r>
              <a:rPr lang="en-US" dirty="0"/>
              <a:t> himself, Nicolas Copernicus, the beginnings of the rationality of the Scientific Revolution, and more.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326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Blackletter"/>
                <a:cs typeface="Lucida Blackletter"/>
              </a:rPr>
              <a:t>17</a:t>
            </a:r>
            <a:r>
              <a:rPr lang="en-US" baseline="30000" dirty="0">
                <a:latin typeface="Lucida Blackletter"/>
                <a:cs typeface="Lucida Blackletter"/>
              </a:rPr>
              <a:t>th</a:t>
            </a:r>
            <a:r>
              <a:rPr lang="en-US" dirty="0">
                <a:latin typeface="Lucida Blackletter"/>
                <a:cs typeface="Lucida Blackletter"/>
              </a:rPr>
              <a:t> Century England</a:t>
            </a:r>
          </a:p>
        </p:txBody>
      </p:sp>
      <p:pic>
        <p:nvPicPr>
          <p:cNvPr id="4" name="Content Placeholder 3" descr="Malleus_Maleficaru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4" b="154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72048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FF0000"/>
                </a:solidFill>
                <a:latin typeface="Book Antiqua"/>
                <a:cs typeface="Book Antiqua"/>
              </a:rPr>
              <a:t>Salem Witch Trials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6600"/>
                </a:solidFill>
                <a:latin typeface="Book Antiqua"/>
                <a:cs typeface="Book Antiqua"/>
              </a:rPr>
              <a:t>1692-93</a:t>
            </a:r>
          </a:p>
          <a:p>
            <a:pPr marL="0" indent="0">
              <a:buNone/>
            </a:pPr>
            <a:endParaRPr lang="en-US" b="1" dirty="0">
              <a:latin typeface="Book Antiqua"/>
              <a:cs typeface="Book Antiqua"/>
            </a:endParaRPr>
          </a:p>
          <a:p>
            <a:pPr marL="0" indent="0">
              <a:buNone/>
            </a:pPr>
            <a:r>
              <a:rPr lang="en-US" b="1" dirty="0">
                <a:latin typeface="Book Antiqua"/>
                <a:cs typeface="Book Antiqua"/>
              </a:rPr>
              <a:t>Twenty executed, one pressed to death.</a:t>
            </a:r>
          </a:p>
        </p:txBody>
      </p:sp>
      <p:pic>
        <p:nvPicPr>
          <p:cNvPr id="4" name="Picture 3" descr="Giles_Corey_restor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550079"/>
            <a:ext cx="48006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8566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5897"/>
            <a:ext cx="8229600" cy="1143000"/>
          </a:xfrm>
        </p:spPr>
        <p:txBody>
          <a:bodyPr/>
          <a:lstStyle/>
          <a:p>
            <a:r>
              <a:rPr lang="en-US" dirty="0">
                <a:latin typeface="Lucida Blackletter"/>
                <a:cs typeface="Lucida Blackletter"/>
              </a:rPr>
              <a:t>From 1500 to 1700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8897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0000"/>
                </a:solidFill>
                <a:latin typeface="Bank Gothic"/>
                <a:cs typeface="Bank Gothic"/>
              </a:rPr>
              <a:t>between 35,000 and 100,000 deaths in witch executions and torture in Europe </a:t>
            </a:r>
          </a:p>
          <a:p>
            <a:endParaRPr lang="en-US" dirty="0">
              <a:solidFill>
                <a:srgbClr val="FF0000"/>
              </a:solidFill>
              <a:latin typeface="Bank Gothic"/>
              <a:cs typeface="Bank Gothic"/>
            </a:endParaRPr>
          </a:p>
          <a:p>
            <a:r>
              <a:rPr lang="en-US" dirty="0">
                <a:solidFill>
                  <a:srgbClr val="FF0000"/>
                </a:solidFill>
                <a:latin typeface="Bank Gothic"/>
                <a:cs typeface="Bank Gothic"/>
              </a:rPr>
              <a:t>the great majority were women.</a:t>
            </a:r>
          </a:p>
          <a:p>
            <a:endParaRPr lang="en-US" dirty="0">
              <a:solidFill>
                <a:srgbClr val="FF0000"/>
              </a:solidFill>
              <a:latin typeface="Bank Gothic"/>
              <a:cs typeface="Bank Gothic"/>
            </a:endParaRPr>
          </a:p>
          <a:p>
            <a:r>
              <a:rPr lang="en-US" dirty="0">
                <a:solidFill>
                  <a:srgbClr val="FF0000"/>
                </a:solidFill>
                <a:latin typeface="Bank Gothic"/>
                <a:cs typeface="Bank Gothic"/>
              </a:rPr>
              <a:t>Witchcraft ceased being prosecuted in the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Bank Gothic"/>
                <a:cs typeface="Bank Gothic"/>
              </a:rPr>
              <a:t>eighteenth century </a:t>
            </a:r>
            <a:r>
              <a:rPr lang="en-US" dirty="0">
                <a:solidFill>
                  <a:srgbClr val="FF0000"/>
                </a:solidFill>
                <a:latin typeface="Bank Gothic"/>
                <a:cs typeface="Bank Gothic"/>
              </a:rPr>
              <a:t>nearly everywhere in Europe.</a:t>
            </a:r>
          </a:p>
        </p:txBody>
      </p:sp>
    </p:spTree>
    <p:extLst>
      <p:ext uri="{BB962C8B-B14F-4D97-AF65-F5344CB8AC3E}">
        <p14:creationId xmlns:p14="http://schemas.microsoft.com/office/powerpoint/2010/main" val="316967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0930"/>
            <a:ext cx="8229600" cy="55452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>
                <a:latin typeface="Cracked"/>
                <a:cs typeface="Cracked"/>
              </a:rPr>
              <a:t>Think </a:t>
            </a:r>
            <a:r>
              <a:rPr lang="en-US" sz="4000" dirty="0">
                <a:solidFill>
                  <a:srgbClr val="FF0000"/>
                </a:solidFill>
                <a:latin typeface="Cracked"/>
                <a:cs typeface="Cracked"/>
              </a:rPr>
              <a:t>Crisis</a:t>
            </a:r>
            <a:r>
              <a:rPr lang="en-US" sz="3600" dirty="0">
                <a:latin typeface="Cracked"/>
                <a:cs typeface="Cracked"/>
              </a:rPr>
              <a:t> in the intellectual, nutritional, spiritual, political, and economic spheres in Europe:  </a:t>
            </a:r>
          </a:p>
          <a:p>
            <a:pPr marL="0" indent="0">
              <a:buNone/>
            </a:pPr>
            <a:endParaRPr lang="en-US" sz="3600" dirty="0">
              <a:latin typeface="Cracked"/>
              <a:cs typeface="Cracked"/>
            </a:endParaRPr>
          </a:p>
          <a:p>
            <a:pPr marL="0" indent="0">
              <a:buNone/>
            </a:pPr>
            <a:endParaRPr lang="en-US" sz="3600" dirty="0">
              <a:latin typeface="Cracked"/>
              <a:cs typeface="Cracked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  <a:latin typeface="Cracked"/>
                <a:cs typeface="Cracked"/>
              </a:rPr>
              <a:t>Let’s say from around 1500 or 1525 to around 1640 or 1650.  </a:t>
            </a:r>
          </a:p>
          <a:p>
            <a:pPr marL="0" indent="0">
              <a:buNone/>
            </a:pPr>
            <a:endParaRPr lang="en-US" sz="3600" dirty="0">
              <a:latin typeface="Cracked"/>
              <a:cs typeface="Cracked"/>
            </a:endParaRPr>
          </a:p>
          <a:p>
            <a:pPr marL="0" indent="0">
              <a:buNone/>
            </a:pPr>
            <a:r>
              <a:rPr lang="en-US" sz="3600" dirty="0">
                <a:latin typeface="Cracked"/>
                <a:cs typeface="Cracked"/>
              </a:rPr>
              <a:t>OK, that’s more than a century, but a century sounds better than a 125 years of crisis or whatever</a:t>
            </a:r>
          </a:p>
        </p:txBody>
      </p:sp>
    </p:spTree>
    <p:extLst>
      <p:ext uri="{BB962C8B-B14F-4D97-AF65-F5344CB8AC3E}">
        <p14:creationId xmlns:p14="http://schemas.microsoft.com/office/powerpoint/2010/main" val="4023933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07" y="2220074"/>
            <a:ext cx="8229600" cy="160324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6600"/>
                </a:solidFill>
                <a:latin typeface="Lucida Blackletter"/>
                <a:cs typeface="Lucida Blackletter"/>
              </a:rPr>
              <a:t>The Medieval Belief System, Magic, and the Devil</a:t>
            </a:r>
          </a:p>
        </p:txBody>
      </p:sp>
      <p:pic>
        <p:nvPicPr>
          <p:cNvPr id="3" name="Picture 2" descr="Corbis-AABR0042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154" y="3790615"/>
            <a:ext cx="3526628" cy="283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33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Book Antiqua"/>
                <a:cs typeface="Book Antiqua"/>
              </a:rPr>
              <a:t>Medieval Period—Very Few Witch Concerns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Older belief systems incorporated potions, healing, herbalism, etc.</a:t>
            </a:r>
          </a:p>
          <a:p>
            <a:endParaRPr lang="en-US" dirty="0"/>
          </a:p>
          <a:p>
            <a:r>
              <a:rPr lang="en-US" dirty="0"/>
              <a:t>Most localities had “wise women” and “cunning men” who used herbs, spells, etc. to heal livestock and people and bless crops etc.</a:t>
            </a:r>
          </a:p>
        </p:txBody>
      </p:sp>
    </p:spTree>
    <p:extLst>
      <p:ext uri="{BB962C8B-B14F-4D97-AF65-F5344CB8AC3E}">
        <p14:creationId xmlns:p14="http://schemas.microsoft.com/office/powerpoint/2010/main" val="3024658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Bank Gothic"/>
                <a:cs typeface="Bank Gothic"/>
              </a:rPr>
              <a:t>Something to think about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40005"/>
            <a:ext cx="8229600" cy="4471801"/>
          </a:xfrm>
        </p:spPr>
        <p:txBody>
          <a:bodyPr>
            <a:normAutofit/>
          </a:bodyPr>
          <a:lstStyle/>
          <a:p>
            <a:pPr algn="ctr"/>
            <a:endParaRPr lang="en-US" dirty="0">
              <a:solidFill>
                <a:srgbClr val="FF6600"/>
              </a:solidFill>
              <a:latin typeface="Luminari"/>
              <a:cs typeface="Luminari"/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FF6600"/>
                </a:solidFill>
                <a:latin typeface="Luminari"/>
                <a:cs typeface="Luminari"/>
              </a:rPr>
              <a:t>Weather and Climate</a:t>
            </a:r>
          </a:p>
          <a:p>
            <a:pPr algn="ctr"/>
            <a:endParaRPr lang="en-US" dirty="0">
              <a:solidFill>
                <a:srgbClr val="FF6600"/>
              </a:solidFill>
              <a:latin typeface="Luminari"/>
              <a:cs typeface="Luminari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084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6912"/>
            <a:ext cx="8229600" cy="11579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dirty="0">
              <a:solidFill>
                <a:srgbClr val="FF6600"/>
              </a:solidFill>
              <a:latin typeface="Luminari"/>
              <a:cs typeface="Luminari"/>
            </a:endParaRPr>
          </a:p>
          <a:p>
            <a:pPr algn="ctr"/>
            <a:r>
              <a:rPr lang="en-US" dirty="0">
                <a:solidFill>
                  <a:srgbClr val="FF6600"/>
                </a:solidFill>
                <a:latin typeface="Luminari"/>
                <a:cs typeface="Luminari"/>
              </a:rPr>
              <a:t>Weather Factor</a:t>
            </a:r>
          </a:p>
          <a:p>
            <a:pPr algn="ctr"/>
            <a:endParaRPr lang="en-US" dirty="0">
              <a:solidFill>
                <a:srgbClr val="FF6600"/>
              </a:solidFill>
              <a:latin typeface="Luminari"/>
              <a:cs typeface="Luminari"/>
            </a:endParaRPr>
          </a:p>
          <a:p>
            <a:pPr marL="0" indent="0" algn="ctr">
              <a:buNone/>
            </a:pPr>
            <a:endParaRPr lang="en-US" dirty="0">
              <a:solidFill>
                <a:srgbClr val="FF6600"/>
              </a:solidFill>
              <a:latin typeface="Luminari"/>
              <a:cs typeface="Luminari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 descr="149415-050-8DFF938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00797"/>
            <a:ext cx="8527407" cy="568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461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Bank Gothic"/>
                <a:cs typeface="Bank Gothic"/>
              </a:rPr>
              <a:t>Something to think about in connection with the witch craze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40005"/>
            <a:ext cx="8229600" cy="447180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6600"/>
                </a:solidFill>
                <a:latin typeface="Luminari"/>
                <a:cs typeface="Luminari"/>
              </a:rPr>
              <a:t>Social Factors</a:t>
            </a:r>
          </a:p>
          <a:p>
            <a:pPr marL="0" indent="0" algn="ctr">
              <a:buNone/>
            </a:pPr>
            <a:endParaRPr lang="en-US" dirty="0">
              <a:solidFill>
                <a:srgbClr val="FF6600"/>
              </a:solidFill>
              <a:latin typeface="Luminari"/>
              <a:cs typeface="Luminari"/>
            </a:endParaRPr>
          </a:p>
          <a:p>
            <a:pPr algn="ctr"/>
            <a:r>
              <a:rPr lang="en-US" dirty="0">
                <a:solidFill>
                  <a:srgbClr val="FF6600"/>
                </a:solidFill>
                <a:latin typeface="Luminari"/>
                <a:cs typeface="Luminari"/>
              </a:rPr>
              <a:t>Economic Dislocation—Beggars</a:t>
            </a:r>
          </a:p>
          <a:p>
            <a:pPr algn="ctr"/>
            <a:endParaRPr lang="en-US" dirty="0">
              <a:solidFill>
                <a:srgbClr val="FF6600"/>
              </a:solidFill>
              <a:latin typeface="Luminari"/>
              <a:cs typeface="Luminari"/>
            </a:endParaRPr>
          </a:p>
          <a:p>
            <a:pPr algn="ctr"/>
            <a:r>
              <a:rPr lang="en-US" dirty="0">
                <a:solidFill>
                  <a:srgbClr val="FF6600"/>
                </a:solidFill>
                <a:latin typeface="Luminari"/>
                <a:cs typeface="Luminari"/>
              </a:rPr>
              <a:t>Peasant Uprisings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523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6932" y="274637"/>
            <a:ext cx="2984683" cy="4640023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Heinrich Kramer:</a:t>
            </a:r>
            <a:br>
              <a:rPr lang="en-US" sz="3600" dirty="0"/>
            </a:br>
            <a:r>
              <a:rPr lang="en-US" sz="3600" dirty="0"/>
              <a:t>Discredited, probably insane, Catholic clergyman in Speyer.</a:t>
            </a:r>
            <a:br>
              <a:rPr lang="en-US" sz="3600" dirty="0"/>
            </a:br>
            <a:r>
              <a:rPr lang="en-US" sz="3600" dirty="0"/>
              <a:t>First ed. 1487</a:t>
            </a:r>
            <a:br>
              <a:rPr lang="en-US" sz="3600" dirty="0"/>
            </a:br>
            <a:br>
              <a:rPr lang="en-US" sz="3600" dirty="0"/>
            </a:br>
            <a:endParaRPr lang="en-US" sz="3600" dirty="0"/>
          </a:p>
        </p:txBody>
      </p:sp>
      <p:pic>
        <p:nvPicPr>
          <p:cNvPr id="6" name="Picture 5" descr="Malleus_maleficarum,_Köln_1520,_Titelsei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3" y="279161"/>
            <a:ext cx="5778500" cy="4635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1001" y="5288887"/>
            <a:ext cx="80624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Summation</a:t>
            </a:r>
            <a:r>
              <a:rPr lang="en-US" sz="3200" b="1" dirty="0"/>
              <a:t>: Witches are REAL!</a:t>
            </a:r>
            <a:br>
              <a:rPr lang="en-US" sz="3200" b="1" dirty="0"/>
            </a:br>
            <a:r>
              <a:rPr lang="en-US" sz="3200" b="1" dirty="0"/>
              <a:t> Hammer them! Heresy and Sex are the issues!</a:t>
            </a:r>
          </a:p>
        </p:txBody>
      </p:sp>
    </p:spTree>
    <p:extLst>
      <p:ext uri="{BB962C8B-B14F-4D97-AF65-F5344CB8AC3E}">
        <p14:creationId xmlns:p14="http://schemas.microsoft.com/office/powerpoint/2010/main" val="2100900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2792</TotalTime>
  <Words>669</Words>
  <Application>Microsoft Macintosh PowerPoint</Application>
  <PresentationFormat>On-screen Show (4:3)</PresentationFormat>
  <Paragraphs>88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Arial</vt:lpstr>
      <vt:lpstr>Avenir Black Oblique</vt:lpstr>
      <vt:lpstr>Bank Gothic</vt:lpstr>
      <vt:lpstr>Baskerville Old Face</vt:lpstr>
      <vt:lpstr>Big Caslon</vt:lpstr>
      <vt:lpstr>Book Antiqua</vt:lpstr>
      <vt:lpstr>Calibri</vt:lpstr>
      <vt:lpstr>Cracked</vt:lpstr>
      <vt:lpstr>Gabriola</vt:lpstr>
      <vt:lpstr>Gloucester MT Extra Condensed</vt:lpstr>
      <vt:lpstr>Lucida Blackletter</vt:lpstr>
      <vt:lpstr>Luminari</vt:lpstr>
      <vt:lpstr>Office Theme</vt:lpstr>
      <vt:lpstr>Witches!!</vt:lpstr>
      <vt:lpstr>Brutality and a Hundred Years of Crisis</vt:lpstr>
      <vt:lpstr>PowerPoint Presentation</vt:lpstr>
      <vt:lpstr>The Medieval Belief System, Magic, and the Devil</vt:lpstr>
      <vt:lpstr>Medieval Period—Very Few Witch Concerns</vt:lpstr>
      <vt:lpstr>Something to think about</vt:lpstr>
      <vt:lpstr>PowerPoint Presentation</vt:lpstr>
      <vt:lpstr>Something to think about in connection with the witch craze</vt:lpstr>
      <vt:lpstr>Heinrich Kramer: Discredited, probably insane, Catholic clergyman in Speyer. First ed. 1487  </vt:lpstr>
      <vt:lpstr>Notes on Malleus Maleficarum</vt:lpstr>
      <vt:lpstr>Note on Witches and Women</vt:lpstr>
      <vt:lpstr>PowerPoint Presentation</vt:lpstr>
      <vt:lpstr>PowerPoint Presentation</vt:lpstr>
      <vt:lpstr>The Protestant Reformation </vt:lpstr>
      <vt:lpstr>from Compendium maleficarum, 1603 by Francesco Maria Guazzo</vt:lpstr>
      <vt:lpstr>PowerPoint Presentation</vt:lpstr>
      <vt:lpstr>Central Germany 1555</vt:lpstr>
      <vt:lpstr>Switzerland  1585</vt:lpstr>
      <vt:lpstr>Johann Weyer</vt:lpstr>
      <vt:lpstr>And to think...</vt:lpstr>
      <vt:lpstr>17th Century England</vt:lpstr>
      <vt:lpstr>Salem Witch Trials</vt:lpstr>
      <vt:lpstr>From 1500 to 1700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Witches!!</dc:title>
  <dc:creator>Information Technology</dc:creator>
  <cp:lastModifiedBy>Microsoft Office User</cp:lastModifiedBy>
  <cp:revision>21</cp:revision>
  <dcterms:created xsi:type="dcterms:W3CDTF">2015-09-11T16:37:33Z</dcterms:created>
  <dcterms:modified xsi:type="dcterms:W3CDTF">2020-02-10T15:55:10Z</dcterms:modified>
</cp:coreProperties>
</file>