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9" r:id="rId3"/>
    <p:sldId id="259" r:id="rId4"/>
    <p:sldId id="271" r:id="rId5"/>
    <p:sldId id="270" r:id="rId6"/>
    <p:sldId id="262" r:id="rId7"/>
    <p:sldId id="279" r:id="rId8"/>
    <p:sldId id="264" r:id="rId9"/>
    <p:sldId id="273" r:id="rId10"/>
    <p:sldId id="272" r:id="rId11"/>
    <p:sldId id="274" r:id="rId12"/>
    <p:sldId id="281" r:id="rId13"/>
    <p:sldId id="277" r:id="rId14"/>
    <p:sldId id="275" r:id="rId15"/>
    <p:sldId id="278" r:id="rId16"/>
    <p:sldId id="280" r:id="rId17"/>
    <p:sldId id="263" r:id="rId18"/>
    <p:sldId id="267"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inle, Nathan Andrew" initials="SA" lastIdx="2" clrIdx="0">
    <p:extLst>
      <p:ext uri="{19B8F6BF-5375-455C-9EA6-DF929625EA0E}">
        <p15:presenceInfo xmlns:p15="http://schemas.microsoft.com/office/powerpoint/2012/main" userId="S::nas161430@utdallas.edu::72580b63-6dfc-4805-a2b9-8445b9a69f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3CF4"/>
    <a:srgbClr val="E7EB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4383C-8EC1-D31D-43B6-739A46C8012B}" v="8" dt="2019-11-12T14:08:48.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730" autoAdjust="0"/>
  </p:normalViewPr>
  <p:slideViewPr>
    <p:cSldViewPr snapToGrid="0">
      <p:cViewPr varScale="1">
        <p:scale>
          <a:sx n="88" d="100"/>
          <a:sy n="88" d="100"/>
        </p:scale>
        <p:origin x="18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2T06:08:27.297" idx="1">
    <p:pos x="3201" y="287"/>
    <p:text>the legends on these figures have a typo: instead of "test" they are actually validation data sets, which is an important distinction!!!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12T06:08:46.124" idx="2">
    <p:pos x="3250" y="174"/>
    <p:text>the legends on these figures have a typo: instead of "test" they are actually validation data sets, which is an important distinction!!!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C1D08-4C6D-4A59-9D52-F876DC867BCF}"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85DD4-4B3A-40B3-9B28-D57EB28AC335}" type="slidenum">
              <a:rPr lang="en-US" smtClean="0"/>
              <a:t>‹#›</a:t>
            </a:fld>
            <a:endParaRPr lang="en-US"/>
          </a:p>
        </p:txBody>
      </p:sp>
    </p:spTree>
    <p:extLst>
      <p:ext uri="{BB962C8B-B14F-4D97-AF65-F5344CB8AC3E}">
        <p14:creationId xmlns:p14="http://schemas.microsoft.com/office/powerpoint/2010/main" val="329283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r>
              <a:rPr lang="en-US" baseline="0" dirty="0"/>
              <a:t> I am Nathan </a:t>
            </a:r>
            <a:r>
              <a:rPr lang="en-US" baseline="0" dirty="0" err="1"/>
              <a:t>steinle</a:t>
            </a:r>
            <a:r>
              <a:rPr lang="en-US" baseline="0" dirty="0"/>
              <a:t>, a graduate student at the </a:t>
            </a:r>
            <a:r>
              <a:rPr lang="en-US" baseline="0" dirty="0" err="1"/>
              <a:t>phys</a:t>
            </a:r>
            <a:r>
              <a:rPr lang="en-US" baseline="0" dirty="0"/>
              <a:t> department here, and I’m going to talk about how I used machine learning to study quasars. </a:t>
            </a:r>
          </a:p>
          <a:p>
            <a:r>
              <a:rPr lang="en-US" baseline="0" dirty="0"/>
              <a:t>To start us off, I’m going to treat us with a little poem…….</a:t>
            </a:r>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1</a:t>
            </a:fld>
            <a:endParaRPr lang="en-US"/>
          </a:p>
        </p:txBody>
      </p:sp>
    </p:spTree>
    <p:extLst>
      <p:ext uri="{BB962C8B-B14F-4D97-AF65-F5344CB8AC3E}">
        <p14:creationId xmlns:p14="http://schemas.microsoft.com/office/powerpoint/2010/main" val="10615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since </a:t>
            </a:r>
            <a:r>
              <a:rPr lang="en-US" dirty="0" err="1"/>
              <a:t>Lyalpha</a:t>
            </a:r>
            <a:r>
              <a:rPr lang="en-US" dirty="0"/>
              <a:t> is the lowest and highest</a:t>
            </a:r>
            <a:r>
              <a:rPr lang="en-US" baseline="0" dirty="0"/>
              <a:t> emission feature in a typical quasar’s spectrum, </a:t>
            </a:r>
            <a:r>
              <a:rPr lang="en-US" dirty="0"/>
              <a:t>we can use the </a:t>
            </a:r>
            <a:r>
              <a:rPr lang="en-US" dirty="0" err="1"/>
              <a:t>Lyalpha</a:t>
            </a:r>
            <a:r>
              <a:rPr lang="en-US" baseline="0" dirty="0"/>
              <a:t> emission line as a </a:t>
            </a:r>
            <a:r>
              <a:rPr lang="en-US" baseline="0" dirty="0" err="1"/>
              <a:t>flagpost</a:t>
            </a:r>
            <a:r>
              <a:rPr lang="en-US" baseline="0" dirty="0"/>
              <a:t> as to what we should expect the </a:t>
            </a:r>
            <a:r>
              <a:rPr lang="en-US" baseline="0" dirty="0" err="1"/>
              <a:t>m.i.b</a:t>
            </a:r>
            <a:r>
              <a:rPr lang="en-US" baseline="0" dirty="0"/>
              <a:t>. to be.</a:t>
            </a:r>
          </a:p>
          <a:p>
            <a:endParaRPr lang="en-US" dirty="0"/>
          </a:p>
          <a:p>
            <a:r>
              <a:rPr lang="en-US" dirty="0"/>
              <a:t>Thus, I</a:t>
            </a:r>
            <a:r>
              <a:rPr lang="en-US" baseline="0" dirty="0"/>
              <a:t> expect the band covering 6200</a:t>
            </a:r>
            <a:r>
              <a:rPr lang="en-US" sz="1200" dirty="0">
                <a:solidFill>
                  <a:schemeClr val="bg1"/>
                </a:solidFill>
              </a:rPr>
              <a:t> Å (which is r) to be most important for estimating redshift because that’s where</a:t>
            </a:r>
            <a:r>
              <a:rPr lang="en-US" sz="1200" baseline="0" dirty="0">
                <a:solidFill>
                  <a:schemeClr val="bg1"/>
                </a:solidFill>
              </a:rPr>
              <a:t> a major emission line is located.</a:t>
            </a:r>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14</a:t>
            </a:fld>
            <a:endParaRPr lang="en-US"/>
          </a:p>
        </p:txBody>
      </p:sp>
    </p:spTree>
    <p:extLst>
      <p:ext uri="{BB962C8B-B14F-4D97-AF65-F5344CB8AC3E}">
        <p14:creationId xmlns:p14="http://schemas.microsoft.com/office/powerpoint/2010/main" val="259569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third and fourth bins are outliers, in that the calculated </a:t>
            </a:r>
            <a:r>
              <a:rPr lang="en-US" baseline="0" dirty="0" err="1"/>
              <a:t>m.i.b</a:t>
            </a:r>
            <a:r>
              <a:rPr lang="en-US" baseline="0" dirty="0"/>
              <a:t>. differs from the expected </a:t>
            </a:r>
            <a:r>
              <a:rPr lang="en-US" baseline="0" dirty="0" err="1"/>
              <a:t>m.i.b</a:t>
            </a:r>
            <a:r>
              <a:rPr lang="en-US" baseline="0" dirty="0"/>
              <a:t>. These bins are worth understanding better since they are the redshifts where quasars are most active. I do not yet know if this is an artifact of the analysis or physical.</a:t>
            </a:r>
            <a:endParaRPr lang="en-US" dirty="0"/>
          </a:p>
          <a:p>
            <a:endParaRPr lang="en-US" dirty="0"/>
          </a:p>
          <a:p>
            <a:r>
              <a:rPr lang="en-US" dirty="0"/>
              <a:t>Sneaking suspicion is that there are quasars sitting on the boundary that skew this: for instance, bin three has quasars with </a:t>
            </a:r>
            <a:r>
              <a:rPr lang="en-US" dirty="0" err="1"/>
              <a:t>Lyalpha</a:t>
            </a:r>
            <a:r>
              <a:rPr lang="en-US" dirty="0"/>
              <a:t> at 4061 and the cut off for band g is 4000. </a:t>
            </a:r>
          </a:p>
        </p:txBody>
      </p:sp>
      <p:sp>
        <p:nvSpPr>
          <p:cNvPr id="4" name="Slide Number Placeholder 3"/>
          <p:cNvSpPr>
            <a:spLocks noGrp="1"/>
          </p:cNvSpPr>
          <p:nvPr>
            <p:ph type="sldNum" sz="quarter" idx="10"/>
          </p:nvPr>
        </p:nvSpPr>
        <p:spPr/>
        <p:txBody>
          <a:bodyPr/>
          <a:lstStyle/>
          <a:p>
            <a:fld id="{C3485DD4-4B3A-40B3-9B28-D57EB28AC335}" type="slidenum">
              <a:rPr lang="en-US" smtClean="0"/>
              <a:t>16</a:t>
            </a:fld>
            <a:endParaRPr lang="en-US"/>
          </a:p>
        </p:txBody>
      </p:sp>
    </p:spTree>
    <p:extLst>
      <p:ext uri="{BB962C8B-B14F-4D97-AF65-F5344CB8AC3E}">
        <p14:creationId xmlns:p14="http://schemas.microsoft.com/office/powerpoint/2010/main" val="1455502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18</a:t>
            </a:fld>
            <a:endParaRPr lang="en-US"/>
          </a:p>
        </p:txBody>
      </p:sp>
    </p:spTree>
    <p:extLst>
      <p:ext uri="{BB962C8B-B14F-4D97-AF65-F5344CB8AC3E}">
        <p14:creationId xmlns:p14="http://schemas.microsoft.com/office/powerpoint/2010/main" val="181126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Data reveals that a mass of approximately 400 times that of the Sun is streaming away from this quasar per year, moving at a speed of 8000 kilometers per second.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400 solar masses ejecting</a:t>
            </a:r>
            <a:r>
              <a:rPr lang="en-US" i="1" baseline="0" dirty="0"/>
              <a:t> from this quasar per year.</a:t>
            </a:r>
            <a:endParaRPr lang="en-US" dirty="0"/>
          </a:p>
          <a:p>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2</a:t>
            </a:fld>
            <a:endParaRPr lang="en-US"/>
          </a:p>
        </p:txBody>
      </p:sp>
    </p:spTree>
    <p:extLst>
      <p:ext uri="{BB962C8B-B14F-4D97-AF65-F5344CB8AC3E}">
        <p14:creationId xmlns:p14="http://schemas.microsoft.com/office/powerpoint/2010/main" val="347450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Quasars are perhaps the most interesting astrophysical objects we know of – probably because we know so little about what they are even though they are studied extensively. They are arguably the most vicious dynamical problem we’ve discovered. Their study is a highly active field of research, and it touches abroad: some quasars are driven by binary black hole merger events, like Hubble captured in the above image, and some quasar are so far away that their evolution can tell you things about the evolution of cosmological structure and such things, and so on….</a:t>
            </a:r>
          </a:p>
          <a:p>
            <a:endParaRPr lang="en-US" baseline="0" dirty="0"/>
          </a:p>
          <a:p>
            <a:r>
              <a:rPr lang="en-US" baseline="0" dirty="0"/>
              <a:t>So quasars are sitting around black holes at the centers of galaxies and other interesting phenomena, and nowadays we have access to numerous datasets with sample sizes that can be on the order of hundreds of thousands of objects. So advanced statistical techniques and big data methods are increasingly used. Today, I am going to tell you about how I used methods from machine learning to explore some of these data sets. </a:t>
            </a:r>
          </a:p>
          <a:p>
            <a:endParaRPr lang="en-US" baseline="0" dirty="0"/>
          </a:p>
          <a:p>
            <a:endParaRPr lang="en-US" baseline="0" dirty="0"/>
          </a:p>
          <a:p>
            <a:r>
              <a:rPr lang="en-US" baseline="0" dirty="0"/>
              <a:t>SDS survey data release 6 was used.</a:t>
            </a:r>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3</a:t>
            </a:fld>
            <a:endParaRPr lang="en-US"/>
          </a:p>
        </p:txBody>
      </p:sp>
    </p:spTree>
    <p:extLst>
      <p:ext uri="{BB962C8B-B14F-4D97-AF65-F5344CB8AC3E}">
        <p14:creationId xmlns:p14="http://schemas.microsoft.com/office/powerpoint/2010/main" val="89454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have as</a:t>
            </a:r>
            <a:r>
              <a:rPr lang="en-US" baseline="0" dirty="0"/>
              <a:t> comprehensive a dataset as possible in machine learning algorithms: this is why I used SDSS, because they go thru great lengths to prune their catalogs.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which inputs are most important?</a:t>
            </a:r>
          </a:p>
          <a:p>
            <a:r>
              <a:rPr lang="en-US" dirty="0"/>
              <a:t>Another</a:t>
            </a:r>
            <a:r>
              <a:rPr lang="en-US" baseline="0" dirty="0"/>
              <a:t> way to ask this question is, how does the quasar’s redshift depend on its brightness magnitudes?</a:t>
            </a:r>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4</a:t>
            </a:fld>
            <a:endParaRPr lang="en-US"/>
          </a:p>
        </p:txBody>
      </p:sp>
    </p:spTree>
    <p:extLst>
      <p:ext uri="{BB962C8B-B14F-4D97-AF65-F5344CB8AC3E}">
        <p14:creationId xmlns:p14="http://schemas.microsoft.com/office/powerpoint/2010/main" val="89917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not novel: others have already used machine learning. The SDSS people use random forests to process the data! Previously ML has been used to separate quasars and stars from other objects in these massive surveys, and to perform redshift regression. This has been accomplished using neural networks, decision trees, and here is the only instance of someone using a random forest (</a:t>
            </a:r>
          </a:p>
          <a:p>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5</a:t>
            </a:fld>
            <a:endParaRPr lang="en-US"/>
          </a:p>
        </p:txBody>
      </p:sp>
    </p:spTree>
    <p:extLst>
      <p:ext uri="{BB962C8B-B14F-4D97-AF65-F5344CB8AC3E}">
        <p14:creationId xmlns:p14="http://schemas.microsoft.com/office/powerpoint/2010/main" val="396760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testing set is used for cross-validation.</a:t>
            </a:r>
          </a:p>
        </p:txBody>
      </p:sp>
      <p:sp>
        <p:nvSpPr>
          <p:cNvPr id="4" name="Slide Number Placeholder 3"/>
          <p:cNvSpPr>
            <a:spLocks noGrp="1"/>
          </p:cNvSpPr>
          <p:nvPr>
            <p:ph type="sldNum" sz="quarter" idx="10"/>
          </p:nvPr>
        </p:nvSpPr>
        <p:spPr/>
        <p:txBody>
          <a:bodyPr/>
          <a:lstStyle/>
          <a:p>
            <a:fld id="{C3485DD4-4B3A-40B3-9B28-D57EB28AC335}" type="slidenum">
              <a:rPr lang="en-US" smtClean="0"/>
              <a:t>6</a:t>
            </a:fld>
            <a:endParaRPr lang="en-US"/>
          </a:p>
        </p:txBody>
      </p:sp>
    </p:spTree>
    <p:extLst>
      <p:ext uri="{BB962C8B-B14F-4D97-AF65-F5344CB8AC3E}">
        <p14:creationId xmlns:p14="http://schemas.microsoft.com/office/powerpoint/2010/main" val="26936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PDF</a:t>
            </a:r>
            <a:r>
              <a:rPr lang="en-US" baseline="0" dirty="0"/>
              <a:t> histogram includes all six bins (ALL 160,000 quasars from the catalog). We can clearly see that the peak quasar activity is around Z = 2.5, and there are very few at high redshift.</a:t>
            </a:r>
          </a:p>
          <a:p>
            <a:r>
              <a:rPr lang="en-US" baseline="0" dirty="0"/>
              <a:t>Now, let me show you how I arrive at such a nice estimate, for bins 1 and 2, since I do not have enough time to show you the results for each bin.</a:t>
            </a:r>
            <a:endParaRPr lang="en-US" dirty="0"/>
          </a:p>
        </p:txBody>
      </p:sp>
      <p:sp>
        <p:nvSpPr>
          <p:cNvPr id="4" name="Slide Number Placeholder 3"/>
          <p:cNvSpPr>
            <a:spLocks noGrp="1"/>
          </p:cNvSpPr>
          <p:nvPr>
            <p:ph type="sldNum" sz="quarter" idx="10"/>
          </p:nvPr>
        </p:nvSpPr>
        <p:spPr/>
        <p:txBody>
          <a:bodyPr/>
          <a:lstStyle/>
          <a:p>
            <a:fld id="{C3485DD4-4B3A-40B3-9B28-D57EB28AC335}" type="slidenum">
              <a:rPr lang="en-US" smtClean="0"/>
              <a:t>7</a:t>
            </a:fld>
            <a:endParaRPr lang="en-US"/>
          </a:p>
        </p:txBody>
      </p:sp>
    </p:spTree>
    <p:extLst>
      <p:ext uri="{BB962C8B-B14F-4D97-AF65-F5344CB8AC3E}">
        <p14:creationId xmlns:p14="http://schemas.microsoft.com/office/powerpoint/2010/main" val="226672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legends on these figures have a typo: instead of "test" they are actually validation data sets, which is an important distinction!!!</a:t>
            </a:r>
          </a:p>
          <a:p>
            <a:endParaRPr lang="en-US" dirty="0"/>
          </a:p>
        </p:txBody>
      </p:sp>
      <p:sp>
        <p:nvSpPr>
          <p:cNvPr id="4" name="Slide Number Placeholder 3"/>
          <p:cNvSpPr>
            <a:spLocks noGrp="1"/>
          </p:cNvSpPr>
          <p:nvPr>
            <p:ph type="sldNum" sz="quarter" idx="5"/>
          </p:nvPr>
        </p:nvSpPr>
        <p:spPr/>
        <p:txBody>
          <a:bodyPr/>
          <a:lstStyle/>
          <a:p>
            <a:fld id="{C3485DD4-4B3A-40B3-9B28-D57EB28AC335}" type="slidenum">
              <a:rPr lang="en-US" smtClean="0"/>
              <a:t>8</a:t>
            </a:fld>
            <a:endParaRPr lang="en-US"/>
          </a:p>
        </p:txBody>
      </p:sp>
    </p:spTree>
    <p:extLst>
      <p:ext uri="{BB962C8B-B14F-4D97-AF65-F5344CB8AC3E}">
        <p14:creationId xmlns:p14="http://schemas.microsoft.com/office/powerpoint/2010/main" val="270591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legends on these figures have a typo: instead of "test" they are actually validation data sets, which is an important distinction!!!</a:t>
            </a:r>
          </a:p>
          <a:p>
            <a:endParaRPr lang="en-US"/>
          </a:p>
        </p:txBody>
      </p:sp>
      <p:sp>
        <p:nvSpPr>
          <p:cNvPr id="4" name="Slide Number Placeholder 3"/>
          <p:cNvSpPr>
            <a:spLocks noGrp="1"/>
          </p:cNvSpPr>
          <p:nvPr>
            <p:ph type="sldNum" sz="quarter" idx="5"/>
          </p:nvPr>
        </p:nvSpPr>
        <p:spPr/>
        <p:txBody>
          <a:bodyPr/>
          <a:lstStyle/>
          <a:p>
            <a:fld id="{C3485DD4-4B3A-40B3-9B28-D57EB28AC335}" type="slidenum">
              <a:rPr lang="en-US" smtClean="0"/>
              <a:t>10</a:t>
            </a:fld>
            <a:endParaRPr lang="en-US"/>
          </a:p>
        </p:txBody>
      </p:sp>
    </p:spTree>
    <p:extLst>
      <p:ext uri="{BB962C8B-B14F-4D97-AF65-F5344CB8AC3E}">
        <p14:creationId xmlns:p14="http://schemas.microsoft.com/office/powerpoint/2010/main" val="143365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A5EE4-DCD5-4D6B-9F03-803A372D7847}"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50419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A5EE4-DCD5-4D6B-9F03-803A372D7847}"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206081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A5EE4-DCD5-4D6B-9F03-803A372D7847}"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197858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A5EE4-DCD5-4D6B-9F03-803A372D7847}"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296352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A5EE4-DCD5-4D6B-9F03-803A372D7847}"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371412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A5EE4-DCD5-4D6B-9F03-803A372D7847}"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2474105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A5EE4-DCD5-4D6B-9F03-803A372D7847}"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164539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A5EE4-DCD5-4D6B-9F03-803A372D7847}" type="datetimeFigureOut">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68486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A5EE4-DCD5-4D6B-9F03-803A372D7847}" type="datetimeFigureOut">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18411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A5EE4-DCD5-4D6B-9F03-803A372D7847}"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215126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A5EE4-DCD5-4D6B-9F03-803A372D7847}"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1CBC3-8F4F-4120-84A6-FD2D9D1759B8}" type="slidenum">
              <a:rPr lang="en-US" smtClean="0"/>
              <a:t>‹#›</a:t>
            </a:fld>
            <a:endParaRPr lang="en-US"/>
          </a:p>
        </p:txBody>
      </p:sp>
    </p:spTree>
    <p:extLst>
      <p:ext uri="{BB962C8B-B14F-4D97-AF65-F5344CB8AC3E}">
        <p14:creationId xmlns:p14="http://schemas.microsoft.com/office/powerpoint/2010/main" val="295761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A5EE4-DCD5-4D6B-9F03-803A372D7847}" type="datetimeFigureOut">
              <a:rPr lang="en-US" smtClean="0"/>
              <a:t>11/12/19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1CBC3-8F4F-4120-84A6-FD2D9D1759B8}" type="slidenum">
              <a:rPr lang="en-US" smtClean="0"/>
              <a:t>‹#›</a:t>
            </a:fld>
            <a:endParaRPr lang="en-US"/>
          </a:p>
        </p:txBody>
      </p:sp>
    </p:spTree>
    <p:extLst>
      <p:ext uri="{BB962C8B-B14F-4D97-AF65-F5344CB8AC3E}">
        <p14:creationId xmlns:p14="http://schemas.microsoft.com/office/powerpoint/2010/main" val="6019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greenlightrights.com/icons/alberteinstei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math.ucr.edu/home/baez/doomed.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9881"/>
            <a:ext cx="9144000" cy="2527929"/>
          </a:xfrm>
        </p:spPr>
        <p:txBody>
          <a:bodyPr>
            <a:normAutofit fontScale="90000"/>
          </a:bodyPr>
          <a:lstStyle/>
          <a:p>
            <a:r>
              <a:rPr lang="en-US" dirty="0">
                <a:solidFill>
                  <a:schemeClr val="bg2"/>
                </a:solidFill>
              </a:rPr>
              <a:t>Redshift Estimation and Photometric Classification of SDSS Quasars</a:t>
            </a:r>
          </a:p>
        </p:txBody>
      </p:sp>
      <p:sp>
        <p:nvSpPr>
          <p:cNvPr id="3" name="Subtitle 2"/>
          <p:cNvSpPr>
            <a:spLocks noGrp="1"/>
          </p:cNvSpPr>
          <p:nvPr>
            <p:ph type="subTitle" idx="1"/>
          </p:nvPr>
        </p:nvSpPr>
        <p:spPr>
          <a:xfrm>
            <a:off x="1524000" y="4856532"/>
            <a:ext cx="9144000" cy="1495424"/>
          </a:xfrm>
        </p:spPr>
        <p:txBody>
          <a:bodyPr/>
          <a:lstStyle/>
          <a:p>
            <a:r>
              <a:rPr lang="en-US" sz="2800" dirty="0">
                <a:solidFill>
                  <a:schemeClr val="accent2">
                    <a:lumMod val="75000"/>
                  </a:schemeClr>
                </a:solidFill>
              </a:rPr>
              <a:t>Nathan</a:t>
            </a:r>
            <a:r>
              <a:rPr lang="en-US" dirty="0">
                <a:solidFill>
                  <a:schemeClr val="accent2">
                    <a:lumMod val="75000"/>
                  </a:schemeClr>
                </a:solidFill>
              </a:rPr>
              <a:t> </a:t>
            </a:r>
            <a:r>
              <a:rPr lang="en-US" sz="2800" dirty="0" err="1">
                <a:solidFill>
                  <a:schemeClr val="accent2">
                    <a:lumMod val="75000"/>
                  </a:schemeClr>
                </a:solidFill>
              </a:rPr>
              <a:t>Steinle</a:t>
            </a:r>
            <a:endParaRPr lang="en-US" dirty="0">
              <a:solidFill>
                <a:schemeClr val="accent2">
                  <a:lumMod val="75000"/>
                </a:schemeClr>
              </a:solidFill>
            </a:endParaRPr>
          </a:p>
          <a:p>
            <a:r>
              <a:rPr lang="en-US" dirty="0">
                <a:solidFill>
                  <a:schemeClr val="accent6">
                    <a:lumMod val="75000"/>
                  </a:schemeClr>
                </a:solidFill>
              </a:rPr>
              <a:t>UTD Physics Department</a:t>
            </a:r>
          </a:p>
        </p:txBody>
      </p:sp>
    </p:spTree>
    <p:extLst>
      <p:ext uri="{BB962C8B-B14F-4D97-AF65-F5344CB8AC3E}">
        <p14:creationId xmlns:p14="http://schemas.microsoft.com/office/powerpoint/2010/main" val="21783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750" y="282353"/>
            <a:ext cx="1303506" cy="646331"/>
          </a:xfrm>
          <a:prstGeom prst="rect">
            <a:avLst/>
          </a:prstGeom>
          <a:noFill/>
        </p:spPr>
        <p:txBody>
          <a:bodyPr wrap="square" rtlCol="0">
            <a:spAutoFit/>
          </a:bodyPr>
          <a:lstStyle/>
          <a:p>
            <a:r>
              <a:rPr lang="en-US" sz="3600" dirty="0">
                <a:solidFill>
                  <a:schemeClr val="bg1"/>
                </a:solidFill>
              </a:rPr>
              <a:t>Bin 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4" y="928684"/>
            <a:ext cx="6667500" cy="50006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226" y="928684"/>
            <a:ext cx="6667500" cy="50006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846" y="928685"/>
            <a:ext cx="6667500" cy="5000625"/>
          </a:xfrm>
          <a:prstGeom prst="rect">
            <a:avLst/>
          </a:prstGeom>
        </p:spPr>
      </p:pic>
    </p:spTree>
    <p:extLst>
      <p:ext uri="{BB962C8B-B14F-4D97-AF65-F5344CB8AC3E}">
        <p14:creationId xmlns:p14="http://schemas.microsoft.com/office/powerpoint/2010/main" val="319550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272" y="1536566"/>
            <a:ext cx="580178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7" y="1536567"/>
            <a:ext cx="5801784" cy="4351338"/>
          </a:xfrm>
          <a:prstGeom prst="rect">
            <a:avLst/>
          </a:prstGeom>
        </p:spPr>
      </p:pic>
      <p:sp>
        <p:nvSpPr>
          <p:cNvPr id="6" name="TextBox 5"/>
          <p:cNvSpPr txBox="1"/>
          <p:nvPr/>
        </p:nvSpPr>
        <p:spPr>
          <a:xfrm>
            <a:off x="544750" y="282353"/>
            <a:ext cx="1303506" cy="646331"/>
          </a:xfrm>
          <a:prstGeom prst="rect">
            <a:avLst/>
          </a:prstGeom>
          <a:noFill/>
        </p:spPr>
        <p:txBody>
          <a:bodyPr wrap="square" rtlCol="0">
            <a:spAutoFit/>
          </a:bodyPr>
          <a:lstStyle/>
          <a:p>
            <a:r>
              <a:rPr lang="en-US" sz="3600" dirty="0">
                <a:solidFill>
                  <a:schemeClr val="bg1"/>
                </a:solidFill>
              </a:rPr>
              <a:t>Bin 2</a:t>
            </a:r>
          </a:p>
        </p:txBody>
      </p:sp>
    </p:spTree>
    <p:extLst>
      <p:ext uri="{BB962C8B-B14F-4D97-AF65-F5344CB8AC3E}">
        <p14:creationId xmlns:p14="http://schemas.microsoft.com/office/powerpoint/2010/main" val="122607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94" y="204282"/>
            <a:ext cx="11186808" cy="5972682"/>
          </a:xfrm>
        </p:spPr>
        <p:txBody>
          <a:bodyPr/>
          <a:lstStyle/>
          <a:p>
            <a:pPr marL="0" indent="0">
              <a:buNone/>
            </a:pPr>
            <a:r>
              <a:rPr lang="en-US" sz="3200" dirty="0">
                <a:solidFill>
                  <a:schemeClr val="bg1"/>
                </a:solidFill>
              </a:rPr>
              <a:t>1) </a:t>
            </a:r>
          </a:p>
          <a:p>
            <a:pPr marL="0" indent="0">
              <a:buNone/>
            </a:pPr>
            <a:r>
              <a:rPr lang="en-US" sz="3200" dirty="0">
                <a:solidFill>
                  <a:schemeClr val="bg1"/>
                </a:solidFill>
              </a:rPr>
              <a:t>IF we look at the first four bins (equal size N = 40,000), we expect them to have different “most important band” (</a:t>
            </a:r>
            <a:r>
              <a:rPr lang="en-US" sz="3200" dirty="0" err="1">
                <a:solidFill>
                  <a:schemeClr val="bg1"/>
                </a:solidFill>
              </a:rPr>
              <a:t>m.i.b</a:t>
            </a:r>
            <a:r>
              <a:rPr lang="en-US" sz="3200" dirty="0">
                <a:solidFill>
                  <a:schemeClr val="bg1"/>
                </a:solidFill>
              </a:rPr>
              <a:t>.)</a:t>
            </a:r>
          </a:p>
          <a:p>
            <a:endParaRPr lang="en-US" dirty="0">
              <a:solidFill>
                <a:schemeClr val="bg1"/>
              </a:solidFill>
            </a:endParaRPr>
          </a:p>
          <a:p>
            <a:pPr marL="0" indent="0">
              <a:buNone/>
            </a:pP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381" y="2906338"/>
            <a:ext cx="7620000" cy="3095625"/>
          </a:xfrm>
          <a:prstGeom prst="rect">
            <a:avLst/>
          </a:prstGeom>
        </p:spPr>
      </p:pic>
    </p:spTree>
    <p:extLst>
      <p:ext uri="{BB962C8B-B14F-4D97-AF65-F5344CB8AC3E}">
        <p14:creationId xmlns:p14="http://schemas.microsoft.com/office/powerpoint/2010/main" val="233315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30" y="3425565"/>
            <a:ext cx="4576580" cy="34324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054" y="3476432"/>
            <a:ext cx="4569292" cy="3426969"/>
          </a:xfrm>
          <a:prstGeom prst="rect">
            <a:avLst/>
          </a:prstGeom>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60429" y="0"/>
            <a:ext cx="4635243" cy="3476432"/>
          </a:xfrm>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1098" y="0"/>
            <a:ext cx="4635242" cy="3476432"/>
          </a:xfrm>
          <a:prstGeom prst="rect">
            <a:avLst/>
          </a:prstGeom>
        </p:spPr>
      </p:pic>
      <p:sp>
        <p:nvSpPr>
          <p:cNvPr id="2" name="TextBox 1"/>
          <p:cNvSpPr txBox="1"/>
          <p:nvPr/>
        </p:nvSpPr>
        <p:spPr>
          <a:xfrm>
            <a:off x="233464" y="194553"/>
            <a:ext cx="515566" cy="584775"/>
          </a:xfrm>
          <a:prstGeom prst="rect">
            <a:avLst/>
          </a:prstGeom>
          <a:noFill/>
        </p:spPr>
        <p:txBody>
          <a:bodyPr wrap="square" rtlCol="0">
            <a:spAutoFit/>
          </a:bodyPr>
          <a:lstStyle/>
          <a:p>
            <a:r>
              <a:rPr lang="en-US" sz="3200" dirty="0">
                <a:solidFill>
                  <a:schemeClr val="bg1"/>
                </a:solidFill>
              </a:rPr>
              <a:t>1)</a:t>
            </a:r>
          </a:p>
        </p:txBody>
      </p:sp>
    </p:spTree>
    <p:extLst>
      <p:ext uri="{BB962C8B-B14F-4D97-AF65-F5344CB8AC3E}">
        <p14:creationId xmlns:p14="http://schemas.microsoft.com/office/powerpoint/2010/main" val="246246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7324" y="1053077"/>
            <a:ext cx="2334638" cy="461665"/>
          </a:xfrm>
          <a:prstGeom prst="rect">
            <a:avLst/>
          </a:prstGeom>
          <a:noFill/>
        </p:spPr>
        <p:txBody>
          <a:bodyPr wrap="square" rtlCol="0">
            <a:spAutoFit/>
          </a:bodyPr>
          <a:lstStyle/>
          <a:p>
            <a:r>
              <a:rPr lang="en-US" sz="2400" i="1" dirty="0">
                <a:solidFill>
                  <a:schemeClr val="bg1"/>
                </a:solidFill>
              </a:rPr>
              <a:t>Z</a:t>
            </a:r>
            <a:r>
              <a:rPr lang="en-US" sz="2400" dirty="0">
                <a:solidFill>
                  <a:schemeClr val="bg1"/>
                </a:solidFill>
              </a:rPr>
              <a:t> = 4.16 quasar</a:t>
            </a:r>
          </a:p>
        </p:txBody>
      </p:sp>
      <p:sp>
        <p:nvSpPr>
          <p:cNvPr id="6" name="TextBox 5"/>
          <p:cNvSpPr txBox="1"/>
          <p:nvPr/>
        </p:nvSpPr>
        <p:spPr>
          <a:xfrm>
            <a:off x="262647" y="883800"/>
            <a:ext cx="5836595" cy="400110"/>
          </a:xfrm>
          <a:prstGeom prst="rect">
            <a:avLst/>
          </a:prstGeom>
          <a:noFill/>
        </p:spPr>
        <p:txBody>
          <a:bodyPr wrap="square" rtlCol="0">
            <a:spAutoFit/>
          </a:bodyPr>
          <a:lstStyle/>
          <a:p>
            <a:r>
              <a:rPr lang="en-US" sz="2000" dirty="0">
                <a:solidFill>
                  <a:schemeClr val="bg1"/>
                </a:solidFill>
                <a:sym typeface="Wingdings" panose="05000000000000000000" pitchFamily="2" charset="2"/>
              </a:rPr>
              <a:t> </a:t>
            </a:r>
            <a:r>
              <a:rPr lang="en-US" sz="2000" dirty="0">
                <a:solidFill>
                  <a:schemeClr val="bg1"/>
                </a:solidFill>
              </a:rPr>
              <a:t>In rest frame (lab) Ly</a:t>
            </a:r>
            <a:r>
              <a:rPr lang="el-GR" sz="2000" dirty="0">
                <a:solidFill>
                  <a:schemeClr val="bg1"/>
                </a:solidFill>
              </a:rPr>
              <a:t>α</a:t>
            </a:r>
            <a:r>
              <a:rPr lang="en-US" sz="2000" dirty="0">
                <a:solidFill>
                  <a:schemeClr val="bg1"/>
                </a:solidFill>
              </a:rPr>
              <a:t> emission line is at 1215.67 Å</a:t>
            </a:r>
          </a:p>
        </p:txBody>
      </p:sp>
      <p:sp>
        <p:nvSpPr>
          <p:cNvPr id="7" name="TextBox 6"/>
          <p:cNvSpPr txBox="1"/>
          <p:nvPr/>
        </p:nvSpPr>
        <p:spPr>
          <a:xfrm>
            <a:off x="388229" y="2155714"/>
            <a:ext cx="3521413" cy="461665"/>
          </a:xfrm>
          <a:prstGeom prst="rect">
            <a:avLst/>
          </a:prstGeom>
          <a:noFill/>
        </p:spPr>
        <p:txBody>
          <a:bodyPr wrap="square" rtlCol="0">
            <a:spAutoFit/>
          </a:bodyPr>
          <a:lstStyle/>
          <a:p>
            <a:r>
              <a:rPr lang="en-US" sz="2400" dirty="0">
                <a:solidFill>
                  <a:schemeClr val="bg1"/>
                </a:solidFill>
              </a:rPr>
              <a:t>Cosmological redshift:</a:t>
            </a:r>
          </a:p>
        </p:txBody>
      </p:sp>
      <mc:AlternateContent xmlns:mc="http://schemas.openxmlformats.org/markup-compatibility/2006" xmlns:a14="http://schemas.microsoft.com/office/drawing/2010/main">
        <mc:Choice Requires="a14">
          <p:sp>
            <p:nvSpPr>
              <p:cNvPr id="10" name="TextBox 9"/>
              <p:cNvSpPr txBox="1"/>
              <p:nvPr/>
            </p:nvSpPr>
            <p:spPr>
              <a:xfrm>
                <a:off x="457198" y="3771381"/>
                <a:ext cx="4289899" cy="738664"/>
              </a:xfrm>
              <a:prstGeom prst="rect">
                <a:avLst/>
              </a:prstGeom>
              <a:noFill/>
            </p:spPr>
            <p:txBody>
              <a:bodyPr wrap="square" rtlCol="0">
                <a:spAutoFit/>
              </a:bodyPr>
              <a:lstStyle/>
              <a:p>
                <a14:m>
                  <m:oMath xmlns:m="http://schemas.openxmlformats.org/officeDocument/2006/math">
                    <m:r>
                      <m:rPr>
                        <m:sty m:val="p"/>
                      </m:rPr>
                      <a:rPr lang="el-GR" sz="2400">
                        <a:solidFill>
                          <a:schemeClr val="bg1"/>
                        </a:solidFill>
                        <a:latin typeface="Cambria Math" panose="02040503050406030204" pitchFamily="18" charset="0"/>
                      </a:rPr>
                      <m:t>λ</m:t>
                    </m:r>
                    <m:r>
                      <m:rPr>
                        <m:sty m:val="p"/>
                      </m:rPr>
                      <a:rPr lang="en-US" sz="2400" baseline="-25000">
                        <a:solidFill>
                          <a:schemeClr val="bg1"/>
                        </a:solidFill>
                        <a:latin typeface="Cambria Math" panose="02040503050406030204" pitchFamily="18" charset="0"/>
                      </a:rPr>
                      <m:t>obs</m:t>
                    </m:r>
                    <m:r>
                      <a:rPr lang="en-US" sz="2400" baseline="-25000">
                        <a:solidFill>
                          <a:schemeClr val="bg1"/>
                        </a:solidFill>
                        <a:latin typeface="Cambria Math" panose="02040503050406030204" pitchFamily="18" charset="0"/>
                      </a:rPr>
                      <m:t> </m:t>
                    </m:r>
                  </m:oMath>
                </a14:m>
                <a:r>
                  <a:rPr lang="en-US" sz="2400" dirty="0">
                    <a:solidFill>
                      <a:schemeClr val="bg1"/>
                    </a:solidFill>
                  </a:rPr>
                  <a:t> = </a:t>
                </a:r>
                <a14:m>
                  <m:oMath xmlns:m="http://schemas.openxmlformats.org/officeDocument/2006/math">
                    <m:r>
                      <m:rPr>
                        <m:sty m:val="p"/>
                      </m:rPr>
                      <a:rPr lang="el-GR" sz="2400">
                        <a:solidFill>
                          <a:schemeClr val="bg1"/>
                        </a:solidFill>
                        <a:latin typeface="Cambria Math" panose="02040503050406030204" pitchFamily="18" charset="0"/>
                      </a:rPr>
                      <m:t>λ</m:t>
                    </m:r>
                    <m:r>
                      <m:rPr>
                        <m:sty m:val="p"/>
                      </m:rPr>
                      <a:rPr lang="en-US" sz="2400" baseline="-25000">
                        <a:solidFill>
                          <a:schemeClr val="bg1"/>
                        </a:solidFill>
                        <a:latin typeface="Cambria Math" panose="02040503050406030204" pitchFamily="18" charset="0"/>
                      </a:rPr>
                      <m:t>ems</m:t>
                    </m:r>
                    <m:r>
                      <a:rPr lang="en-US" sz="2400">
                        <a:solidFill>
                          <a:schemeClr val="bg1"/>
                        </a:solidFill>
                        <a:latin typeface="Cambria Math" panose="02040503050406030204" pitchFamily="18" charset="0"/>
                      </a:rPr>
                      <m:t> </m:t>
                    </m:r>
                  </m:oMath>
                </a14:m>
                <a:r>
                  <a:rPr lang="en-US" sz="2400" dirty="0">
                    <a:solidFill>
                      <a:schemeClr val="bg1"/>
                    </a:solidFill>
                  </a:rPr>
                  <a:t>(1 + </a:t>
                </a:r>
                <a:r>
                  <a:rPr lang="en-US" sz="2400" i="1" dirty="0">
                    <a:solidFill>
                      <a:schemeClr val="bg1"/>
                    </a:solidFill>
                  </a:rPr>
                  <a:t>Z</a:t>
                </a:r>
                <a:r>
                  <a:rPr lang="en-US" sz="2400" dirty="0">
                    <a:solidFill>
                      <a:schemeClr val="bg1"/>
                    </a:solidFill>
                  </a:rPr>
                  <a:t>) = </a:t>
                </a:r>
                <a:r>
                  <a:rPr lang="en-US" sz="2400" dirty="0">
                    <a:solidFill>
                      <a:srgbClr val="FF0000"/>
                    </a:solidFill>
                  </a:rPr>
                  <a:t>6272.86</a:t>
                </a:r>
                <a:r>
                  <a:rPr lang="en-US" sz="2400" dirty="0">
                    <a:solidFill>
                      <a:schemeClr val="bg1"/>
                    </a:solidFill>
                  </a:rPr>
                  <a:t> Å</a:t>
                </a:r>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98" y="3771381"/>
                <a:ext cx="4289899" cy="738664"/>
              </a:xfrm>
              <a:prstGeom prst="rect">
                <a:avLst/>
              </a:prstGeom>
              <a:blipFill>
                <a:blip r:embed="rId3"/>
                <a:stretch>
                  <a:fillRect l="-426" t="-6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4630" y="2907292"/>
                <a:ext cx="2344367" cy="461665"/>
              </a:xfrm>
              <a:prstGeom prst="rect">
                <a:avLst/>
              </a:prstGeom>
              <a:noFill/>
            </p:spPr>
            <p:txBody>
              <a:bodyPr wrap="square" rtlCol="0">
                <a:spAutoFit/>
              </a:bodyPr>
              <a:lstStyle/>
              <a:p>
                <a14:m>
                  <m:oMath xmlns:m="http://schemas.openxmlformats.org/officeDocument/2006/math">
                    <m:r>
                      <m:rPr>
                        <m:sty m:val="p"/>
                      </m:rPr>
                      <a:rPr lang="el-GR" sz="2400">
                        <a:solidFill>
                          <a:schemeClr val="bg1"/>
                        </a:solidFill>
                        <a:latin typeface="Cambria Math" panose="02040503050406030204" pitchFamily="18" charset="0"/>
                      </a:rPr>
                      <m:t>λ</m:t>
                    </m:r>
                    <m:r>
                      <m:rPr>
                        <m:sty m:val="p"/>
                      </m:rPr>
                      <a:rPr lang="en-US" sz="2400" baseline="-25000">
                        <a:solidFill>
                          <a:schemeClr val="bg1"/>
                        </a:solidFill>
                        <a:latin typeface="Cambria Math" panose="02040503050406030204" pitchFamily="18" charset="0"/>
                      </a:rPr>
                      <m:t>obs</m:t>
                    </m:r>
                    <m:r>
                      <a:rPr lang="en-US" sz="2400" baseline="-25000">
                        <a:solidFill>
                          <a:schemeClr val="bg1"/>
                        </a:solidFill>
                        <a:latin typeface="Cambria Math" panose="02040503050406030204" pitchFamily="18" charset="0"/>
                      </a:rPr>
                      <m:t> </m:t>
                    </m:r>
                  </m:oMath>
                </a14:m>
                <a:r>
                  <a:rPr lang="en-US" sz="2400" dirty="0">
                    <a:solidFill>
                      <a:schemeClr val="bg1"/>
                    </a:solidFill>
                  </a:rPr>
                  <a:t> = </a:t>
                </a:r>
                <a14:m>
                  <m:oMath xmlns:m="http://schemas.openxmlformats.org/officeDocument/2006/math">
                    <m:r>
                      <m:rPr>
                        <m:sty m:val="p"/>
                      </m:rPr>
                      <a:rPr lang="el-GR" sz="2400">
                        <a:solidFill>
                          <a:schemeClr val="bg1"/>
                        </a:solidFill>
                        <a:latin typeface="Cambria Math" panose="02040503050406030204" pitchFamily="18" charset="0"/>
                      </a:rPr>
                      <m:t>λ</m:t>
                    </m:r>
                    <m:r>
                      <m:rPr>
                        <m:sty m:val="p"/>
                      </m:rPr>
                      <a:rPr lang="en-US" sz="2400" baseline="-25000">
                        <a:solidFill>
                          <a:schemeClr val="bg1"/>
                        </a:solidFill>
                        <a:latin typeface="Cambria Math" panose="02040503050406030204" pitchFamily="18" charset="0"/>
                      </a:rPr>
                      <m:t>ems</m:t>
                    </m:r>
                    <m:r>
                      <a:rPr lang="en-US" sz="2400">
                        <a:solidFill>
                          <a:schemeClr val="bg1"/>
                        </a:solidFill>
                        <a:latin typeface="Cambria Math" panose="02040503050406030204" pitchFamily="18" charset="0"/>
                      </a:rPr>
                      <m:t> </m:t>
                    </m:r>
                  </m:oMath>
                </a14:m>
                <a:r>
                  <a:rPr lang="en-US" sz="2400" dirty="0">
                    <a:solidFill>
                      <a:schemeClr val="bg1"/>
                    </a:solidFill>
                  </a:rPr>
                  <a:t>(1 + </a:t>
                </a:r>
                <a:r>
                  <a:rPr lang="en-US" sz="2400" i="1" dirty="0">
                    <a:solidFill>
                      <a:schemeClr val="bg1"/>
                    </a:solidFill>
                  </a:rPr>
                  <a:t>Z</a:t>
                </a:r>
                <a:r>
                  <a:rPr lang="en-US" sz="2400" dirty="0">
                    <a:solidFill>
                      <a:schemeClr val="bg1"/>
                    </a:solidFill>
                  </a:rPr>
                  <a:t>)</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84630" y="2907292"/>
                <a:ext cx="2344367" cy="461665"/>
              </a:xfrm>
              <a:prstGeom prst="rect">
                <a:avLst/>
              </a:prstGeom>
              <a:blipFill>
                <a:blip r:embed="rId4"/>
                <a:stretch>
                  <a:fillRect l="-519" t="-10526" r="-2597" b="-28947"/>
                </a:stretch>
              </a:blipFill>
            </p:spPr>
            <p:txBody>
              <a:bodyPr/>
              <a:lstStyle/>
              <a:p>
                <a:r>
                  <a:rPr lang="en-US">
                    <a:noFill/>
                  </a:rPr>
                  <a:t> </a:t>
                </a:r>
              </a:p>
            </p:txBody>
          </p:sp>
        </mc:Fallback>
      </mc:AlternateContent>
      <p:sp>
        <p:nvSpPr>
          <p:cNvPr id="12" name="TextBox 11"/>
          <p:cNvSpPr txBox="1"/>
          <p:nvPr/>
        </p:nvSpPr>
        <p:spPr>
          <a:xfrm>
            <a:off x="4832895" y="6606637"/>
            <a:ext cx="3318882" cy="261610"/>
          </a:xfrm>
          <a:prstGeom prst="rect">
            <a:avLst/>
          </a:prstGeom>
          <a:noFill/>
        </p:spPr>
        <p:txBody>
          <a:bodyPr wrap="square" rtlCol="0">
            <a:spAutoFit/>
          </a:bodyPr>
          <a:lstStyle/>
          <a:p>
            <a:r>
              <a:rPr lang="en-US" sz="1100" i="1" dirty="0">
                <a:solidFill>
                  <a:schemeClr val="bg1"/>
                </a:solidFill>
              </a:rPr>
              <a:t>http://classic.sdss.org/gallery/gal_spectra.html</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895" y="1431041"/>
            <a:ext cx="6809363" cy="5447490"/>
          </a:xfrm>
          <a:prstGeom prst="rect">
            <a:avLst/>
          </a:prstGeom>
        </p:spPr>
      </p:pic>
      <p:sp>
        <p:nvSpPr>
          <p:cNvPr id="3" name="TextBox 2"/>
          <p:cNvSpPr txBox="1"/>
          <p:nvPr/>
        </p:nvSpPr>
        <p:spPr>
          <a:xfrm>
            <a:off x="815372" y="4912469"/>
            <a:ext cx="2295728" cy="1015663"/>
          </a:xfrm>
          <a:prstGeom prst="rect">
            <a:avLst/>
          </a:prstGeom>
          <a:noFill/>
        </p:spPr>
        <p:txBody>
          <a:bodyPr wrap="square" rtlCol="0">
            <a:spAutoFit/>
          </a:bodyPr>
          <a:lstStyle/>
          <a:p>
            <a:r>
              <a:rPr lang="en-US" sz="2000" dirty="0">
                <a:solidFill>
                  <a:schemeClr val="bg1"/>
                </a:solidFill>
              </a:rPr>
              <a:t>This means I expect to observe the Ly</a:t>
            </a:r>
            <a:r>
              <a:rPr lang="el-GR" sz="2000" dirty="0">
                <a:solidFill>
                  <a:schemeClr val="bg1"/>
                </a:solidFill>
              </a:rPr>
              <a:t>α</a:t>
            </a:r>
            <a:r>
              <a:rPr lang="en-US" sz="2000" dirty="0">
                <a:solidFill>
                  <a:schemeClr val="bg1"/>
                </a:solidFill>
              </a:rPr>
              <a:t> line in the r band</a:t>
            </a:r>
          </a:p>
        </p:txBody>
      </p:sp>
      <p:sp>
        <p:nvSpPr>
          <p:cNvPr id="4" name="Rectangle 3"/>
          <p:cNvSpPr/>
          <p:nvPr/>
        </p:nvSpPr>
        <p:spPr>
          <a:xfrm>
            <a:off x="457198" y="71644"/>
            <a:ext cx="11303542" cy="584775"/>
          </a:xfrm>
          <a:prstGeom prst="rect">
            <a:avLst/>
          </a:prstGeom>
        </p:spPr>
        <p:txBody>
          <a:bodyPr wrap="square">
            <a:spAutoFit/>
          </a:bodyPr>
          <a:lstStyle/>
          <a:p>
            <a:r>
              <a:rPr lang="en-US" sz="3200" dirty="0">
                <a:solidFill>
                  <a:schemeClr val="bg1"/>
                </a:solidFill>
              </a:rPr>
              <a:t>2) </a:t>
            </a:r>
            <a:r>
              <a:rPr lang="en-US" sz="2400" dirty="0">
                <a:solidFill>
                  <a:schemeClr val="bg1"/>
                </a:solidFill>
              </a:rPr>
              <a:t>We can use high emission lines to guide expectation for most important band (</a:t>
            </a:r>
            <a:r>
              <a:rPr lang="en-US" sz="2400" dirty="0" err="1">
                <a:solidFill>
                  <a:schemeClr val="bg1"/>
                </a:solidFill>
              </a:rPr>
              <a:t>m.i.b</a:t>
            </a:r>
            <a:r>
              <a:rPr lang="en-US" sz="2400"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544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71209"/>
            <a:ext cx="10515600" cy="933855"/>
          </a:xfrm>
        </p:spPr>
        <p:txBody>
          <a:bodyPr/>
          <a:lstStyle/>
          <a:p>
            <a:pPr marL="0" indent="0">
              <a:buNone/>
            </a:pPr>
            <a:r>
              <a:rPr lang="en-US" dirty="0">
                <a:solidFill>
                  <a:schemeClr val="bg1"/>
                </a:solidFill>
              </a:rPr>
              <a:t>For a given bin, have range of redshift and corresponding wavelength range we expect to find Ly</a:t>
            </a:r>
            <a:r>
              <a:rPr lang="el-GR" dirty="0">
                <a:solidFill>
                  <a:schemeClr val="bg1"/>
                </a:solidFill>
              </a:rPr>
              <a:t>α</a:t>
            </a:r>
            <a:r>
              <a:rPr lang="en-US" dirty="0">
                <a:solidFill>
                  <a:schemeClr val="bg1"/>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872503314"/>
              </p:ext>
            </p:extLst>
          </p:nvPr>
        </p:nvGraphicFramePr>
        <p:xfrm>
          <a:off x="1659647" y="1993990"/>
          <a:ext cx="8872705" cy="2865120"/>
        </p:xfrm>
        <a:graphic>
          <a:graphicData uri="http://schemas.openxmlformats.org/drawingml/2006/table">
            <a:tbl>
              <a:tblPr firstRow="1" bandRow="1">
                <a:tableStyleId>{5C22544A-7EE6-4342-B048-85BDC9FD1C3A}</a:tableStyleId>
              </a:tblPr>
              <a:tblGrid>
                <a:gridCol w="1774541">
                  <a:extLst>
                    <a:ext uri="{9D8B030D-6E8A-4147-A177-3AD203B41FA5}">
                      <a16:colId xmlns:a16="http://schemas.microsoft.com/office/drawing/2014/main" val="1338077529"/>
                    </a:ext>
                  </a:extLst>
                </a:gridCol>
                <a:gridCol w="1774541">
                  <a:extLst>
                    <a:ext uri="{9D8B030D-6E8A-4147-A177-3AD203B41FA5}">
                      <a16:colId xmlns:a16="http://schemas.microsoft.com/office/drawing/2014/main" val="1012840582"/>
                    </a:ext>
                  </a:extLst>
                </a:gridCol>
                <a:gridCol w="1774541">
                  <a:extLst>
                    <a:ext uri="{9D8B030D-6E8A-4147-A177-3AD203B41FA5}">
                      <a16:colId xmlns:a16="http://schemas.microsoft.com/office/drawing/2014/main" val="3527174787"/>
                    </a:ext>
                  </a:extLst>
                </a:gridCol>
                <a:gridCol w="1774541">
                  <a:extLst>
                    <a:ext uri="{9D8B030D-6E8A-4147-A177-3AD203B41FA5}">
                      <a16:colId xmlns:a16="http://schemas.microsoft.com/office/drawing/2014/main" val="707732161"/>
                    </a:ext>
                  </a:extLst>
                </a:gridCol>
                <a:gridCol w="1774541">
                  <a:extLst>
                    <a:ext uri="{9D8B030D-6E8A-4147-A177-3AD203B41FA5}">
                      <a16:colId xmlns:a16="http://schemas.microsoft.com/office/drawing/2014/main" val="1044268051"/>
                    </a:ext>
                  </a:extLst>
                </a:gridCol>
              </a:tblGrid>
              <a:tr h="370840">
                <a:tc>
                  <a:txBody>
                    <a:bodyPr/>
                    <a:lstStyle/>
                    <a:p>
                      <a:r>
                        <a:rPr lang="en-US" dirty="0"/>
                        <a:t>Bin #</a:t>
                      </a:r>
                    </a:p>
                  </a:txBody>
                  <a:tcPr/>
                </a:tc>
                <a:tc>
                  <a:txBody>
                    <a:bodyPr/>
                    <a:lstStyle/>
                    <a:p>
                      <a:r>
                        <a:rPr lang="en-US" dirty="0"/>
                        <a:t>Z-spec range</a:t>
                      </a:r>
                    </a:p>
                  </a:txBody>
                  <a:tcPr/>
                </a:tc>
                <a:tc>
                  <a:txBody>
                    <a:bodyPr/>
                    <a:lstStyle/>
                    <a:p>
                      <a:r>
                        <a:rPr lang="en-US" dirty="0"/>
                        <a:t>Expected</a:t>
                      </a:r>
                      <a:r>
                        <a:rPr lang="en-US" baseline="0" dirty="0"/>
                        <a:t> </a:t>
                      </a:r>
                      <a:r>
                        <a:rPr lang="en-US" sz="1800" dirty="0">
                          <a:solidFill>
                            <a:schemeClr val="bg1"/>
                          </a:solidFill>
                        </a:rPr>
                        <a:t>Ly</a:t>
                      </a:r>
                      <a:r>
                        <a:rPr lang="el-GR" sz="1800" dirty="0">
                          <a:solidFill>
                            <a:schemeClr val="bg1"/>
                          </a:solidFill>
                        </a:rPr>
                        <a:t>α</a:t>
                      </a:r>
                      <a:r>
                        <a:rPr lang="en-US" sz="1800" dirty="0">
                          <a:solidFill>
                            <a:schemeClr val="bg1"/>
                          </a:solidFill>
                        </a:rPr>
                        <a:t> range (Å)</a:t>
                      </a:r>
                      <a:endParaRPr lang="en-US" dirty="0"/>
                    </a:p>
                  </a:txBody>
                  <a:tcPr/>
                </a:tc>
                <a:tc>
                  <a:txBody>
                    <a:bodyPr/>
                    <a:lstStyle/>
                    <a:p>
                      <a:r>
                        <a:rPr lang="en-US" dirty="0"/>
                        <a:t>Expected </a:t>
                      </a:r>
                      <a:r>
                        <a:rPr lang="en-US" dirty="0" err="1"/>
                        <a:t>m.i.b</a:t>
                      </a:r>
                      <a:r>
                        <a:rPr lang="en-US" dirty="0"/>
                        <a:t>.</a:t>
                      </a:r>
                    </a:p>
                  </a:txBody>
                  <a:tcPr/>
                </a:tc>
                <a:tc>
                  <a:txBody>
                    <a:bodyPr/>
                    <a:lstStyle/>
                    <a:p>
                      <a:r>
                        <a:rPr lang="en-US" dirty="0"/>
                        <a:t>Calculated </a:t>
                      </a:r>
                      <a:r>
                        <a:rPr lang="en-US" dirty="0" err="1"/>
                        <a:t>m.i.b</a:t>
                      </a:r>
                      <a:r>
                        <a:rPr lang="en-US" dirty="0"/>
                        <a:t>.</a:t>
                      </a:r>
                    </a:p>
                  </a:txBody>
                  <a:tcPr/>
                </a:tc>
                <a:extLst>
                  <a:ext uri="{0D108BD9-81ED-4DB2-BD59-A6C34878D82A}">
                    <a16:rowId xmlns:a16="http://schemas.microsoft.com/office/drawing/2014/main" val="299929299"/>
                  </a:ext>
                </a:extLst>
              </a:tr>
              <a:tr h="370840">
                <a:tc>
                  <a:txBody>
                    <a:bodyPr/>
                    <a:lstStyle/>
                    <a:p>
                      <a:r>
                        <a:rPr lang="en-US" dirty="0"/>
                        <a:t>1</a:t>
                      </a:r>
                    </a:p>
                  </a:txBody>
                  <a:tcPr/>
                </a:tc>
                <a:tc>
                  <a:txBody>
                    <a:bodyPr/>
                    <a:lstStyle/>
                    <a:p>
                      <a:r>
                        <a:rPr lang="en-US" dirty="0"/>
                        <a:t>0 – 1.95</a:t>
                      </a:r>
                    </a:p>
                  </a:txBody>
                  <a:tcPr/>
                </a:tc>
                <a:tc>
                  <a:txBody>
                    <a:bodyPr/>
                    <a:lstStyle/>
                    <a:p>
                      <a:r>
                        <a:rPr lang="en-US" dirty="0"/>
                        <a:t>1215 – 3587</a:t>
                      </a:r>
                    </a:p>
                  </a:txBody>
                  <a:tcPr/>
                </a:tc>
                <a:tc>
                  <a:txBody>
                    <a:bodyPr/>
                    <a:lstStyle/>
                    <a:p>
                      <a:r>
                        <a:rPr lang="en-US" dirty="0"/>
                        <a:t>u</a:t>
                      </a:r>
                      <a:r>
                        <a:rPr lang="en-US" baseline="0" dirty="0"/>
                        <a:t> </a:t>
                      </a:r>
                      <a:endParaRPr lang="en-US" dirty="0"/>
                    </a:p>
                  </a:txBody>
                  <a:tcPr/>
                </a:tc>
                <a:tc>
                  <a:txBody>
                    <a:bodyPr/>
                    <a:lstStyle/>
                    <a:p>
                      <a:r>
                        <a:rPr lang="en-US" dirty="0"/>
                        <a:t>u</a:t>
                      </a:r>
                    </a:p>
                  </a:txBody>
                  <a:tcPr/>
                </a:tc>
                <a:extLst>
                  <a:ext uri="{0D108BD9-81ED-4DB2-BD59-A6C34878D82A}">
                    <a16:rowId xmlns:a16="http://schemas.microsoft.com/office/drawing/2014/main" val="2945018950"/>
                  </a:ext>
                </a:extLst>
              </a:tr>
              <a:tr h="370840">
                <a:tc>
                  <a:txBody>
                    <a:bodyPr/>
                    <a:lstStyle/>
                    <a:p>
                      <a:r>
                        <a:rPr lang="en-US" dirty="0"/>
                        <a:t>2</a:t>
                      </a:r>
                    </a:p>
                  </a:txBody>
                  <a:tcPr/>
                </a:tc>
                <a:tc>
                  <a:txBody>
                    <a:bodyPr/>
                    <a:lstStyle/>
                    <a:p>
                      <a:r>
                        <a:rPr lang="en-US" dirty="0"/>
                        <a:t>1.95 – 2.34</a:t>
                      </a:r>
                    </a:p>
                  </a:txBody>
                  <a:tcPr/>
                </a:tc>
                <a:tc>
                  <a:txBody>
                    <a:bodyPr/>
                    <a:lstStyle/>
                    <a:p>
                      <a:r>
                        <a:rPr lang="en-US" dirty="0"/>
                        <a:t>3587 – 4061</a:t>
                      </a:r>
                    </a:p>
                  </a:txBody>
                  <a:tcPr/>
                </a:tc>
                <a:tc>
                  <a:txBody>
                    <a:bodyPr/>
                    <a:lstStyle/>
                    <a:p>
                      <a:r>
                        <a:rPr lang="en-US" dirty="0"/>
                        <a:t>u/g</a:t>
                      </a:r>
                    </a:p>
                  </a:txBody>
                  <a:tcPr/>
                </a:tc>
                <a:tc>
                  <a:txBody>
                    <a:bodyPr/>
                    <a:lstStyle/>
                    <a:p>
                      <a:r>
                        <a:rPr lang="en-US" dirty="0"/>
                        <a:t>u</a:t>
                      </a:r>
                    </a:p>
                  </a:txBody>
                  <a:tcPr/>
                </a:tc>
                <a:extLst>
                  <a:ext uri="{0D108BD9-81ED-4DB2-BD59-A6C34878D82A}">
                    <a16:rowId xmlns:a16="http://schemas.microsoft.com/office/drawing/2014/main" val="2432618670"/>
                  </a:ext>
                </a:extLst>
              </a:tr>
              <a:tr h="370840">
                <a:tc>
                  <a:txBody>
                    <a:bodyPr/>
                    <a:lstStyle/>
                    <a:p>
                      <a:r>
                        <a:rPr lang="en-US" dirty="0"/>
                        <a:t>3</a:t>
                      </a:r>
                    </a:p>
                  </a:txBody>
                  <a:tcPr/>
                </a:tc>
                <a:tc>
                  <a:txBody>
                    <a:bodyPr/>
                    <a:lstStyle/>
                    <a:p>
                      <a:r>
                        <a:rPr lang="en-US" dirty="0"/>
                        <a:t>2.34 – 2.63</a:t>
                      </a:r>
                    </a:p>
                  </a:txBody>
                  <a:tcPr/>
                </a:tc>
                <a:tc>
                  <a:txBody>
                    <a:bodyPr/>
                    <a:lstStyle/>
                    <a:p>
                      <a:r>
                        <a:rPr lang="en-US" dirty="0"/>
                        <a:t>4061 – 4416</a:t>
                      </a:r>
                    </a:p>
                  </a:txBody>
                  <a:tcPr/>
                </a:tc>
                <a:tc>
                  <a:txBody>
                    <a:bodyPr/>
                    <a:lstStyle/>
                    <a:p>
                      <a:r>
                        <a:rPr lang="en-US" dirty="0"/>
                        <a:t>g</a:t>
                      </a:r>
                    </a:p>
                  </a:txBody>
                  <a:tcPr/>
                </a:tc>
                <a:tc>
                  <a:txBody>
                    <a:bodyPr/>
                    <a:lstStyle/>
                    <a:p>
                      <a:r>
                        <a:rPr lang="en-US" dirty="0"/>
                        <a:t>u</a:t>
                      </a:r>
                    </a:p>
                  </a:txBody>
                  <a:tcPr/>
                </a:tc>
                <a:extLst>
                  <a:ext uri="{0D108BD9-81ED-4DB2-BD59-A6C34878D82A}">
                    <a16:rowId xmlns:a16="http://schemas.microsoft.com/office/drawing/2014/main" val="3939602850"/>
                  </a:ext>
                </a:extLst>
              </a:tr>
              <a:tr h="370840">
                <a:tc>
                  <a:txBody>
                    <a:bodyPr/>
                    <a:lstStyle/>
                    <a:p>
                      <a:r>
                        <a:rPr lang="en-US" dirty="0"/>
                        <a:t>4</a:t>
                      </a:r>
                    </a:p>
                  </a:txBody>
                  <a:tcPr/>
                </a:tc>
                <a:tc>
                  <a:txBody>
                    <a:bodyPr/>
                    <a:lstStyle/>
                    <a:p>
                      <a:r>
                        <a:rPr lang="en-US" dirty="0"/>
                        <a:t>2.63 – 3.5</a:t>
                      </a:r>
                    </a:p>
                  </a:txBody>
                  <a:tcPr/>
                </a:tc>
                <a:tc>
                  <a:txBody>
                    <a:bodyPr/>
                    <a:lstStyle/>
                    <a:p>
                      <a:r>
                        <a:rPr lang="en-US" dirty="0"/>
                        <a:t>4416</a:t>
                      </a:r>
                      <a:r>
                        <a:rPr lang="en-US" baseline="0" dirty="0"/>
                        <a:t> – 5470</a:t>
                      </a:r>
                      <a:endParaRPr lang="en-US" dirty="0"/>
                    </a:p>
                  </a:txBody>
                  <a:tcPr/>
                </a:tc>
                <a:tc>
                  <a:txBody>
                    <a:bodyPr/>
                    <a:lstStyle/>
                    <a:p>
                      <a:r>
                        <a:rPr lang="en-US" dirty="0"/>
                        <a:t>g</a:t>
                      </a:r>
                    </a:p>
                  </a:txBody>
                  <a:tcPr/>
                </a:tc>
                <a:tc>
                  <a:txBody>
                    <a:bodyPr/>
                    <a:lstStyle/>
                    <a:p>
                      <a:r>
                        <a:rPr lang="en-US" dirty="0"/>
                        <a:t>u</a:t>
                      </a:r>
                    </a:p>
                  </a:txBody>
                  <a:tcPr/>
                </a:tc>
                <a:extLst>
                  <a:ext uri="{0D108BD9-81ED-4DB2-BD59-A6C34878D82A}">
                    <a16:rowId xmlns:a16="http://schemas.microsoft.com/office/drawing/2014/main" val="2699550509"/>
                  </a:ext>
                </a:extLst>
              </a:tr>
              <a:tr h="370840">
                <a:tc>
                  <a:txBody>
                    <a:bodyPr/>
                    <a:lstStyle/>
                    <a:p>
                      <a:r>
                        <a:rPr lang="en-US" dirty="0"/>
                        <a:t>5</a:t>
                      </a:r>
                    </a:p>
                  </a:txBody>
                  <a:tcPr/>
                </a:tc>
                <a:tc>
                  <a:txBody>
                    <a:bodyPr/>
                    <a:lstStyle/>
                    <a:p>
                      <a:r>
                        <a:rPr lang="en-US" dirty="0"/>
                        <a:t>3.5 – 4.5</a:t>
                      </a:r>
                    </a:p>
                  </a:txBody>
                  <a:tcPr/>
                </a:tc>
                <a:tc>
                  <a:txBody>
                    <a:bodyPr/>
                    <a:lstStyle/>
                    <a:p>
                      <a:r>
                        <a:rPr lang="en-US" dirty="0"/>
                        <a:t>5470 – 6686</a:t>
                      </a:r>
                    </a:p>
                  </a:txBody>
                  <a:tcPr/>
                </a:tc>
                <a:tc>
                  <a:txBody>
                    <a:bodyPr/>
                    <a:lstStyle/>
                    <a:p>
                      <a:r>
                        <a:rPr lang="en-US" dirty="0"/>
                        <a:t>g/r</a:t>
                      </a:r>
                    </a:p>
                  </a:txBody>
                  <a:tcPr/>
                </a:tc>
                <a:tc>
                  <a:txBody>
                    <a:bodyPr/>
                    <a:lstStyle/>
                    <a:p>
                      <a:r>
                        <a:rPr lang="en-US" dirty="0"/>
                        <a:t>g</a:t>
                      </a:r>
                    </a:p>
                  </a:txBody>
                  <a:tcPr/>
                </a:tc>
                <a:extLst>
                  <a:ext uri="{0D108BD9-81ED-4DB2-BD59-A6C34878D82A}">
                    <a16:rowId xmlns:a16="http://schemas.microsoft.com/office/drawing/2014/main" val="1735962163"/>
                  </a:ext>
                </a:extLst>
              </a:tr>
              <a:tr h="370840">
                <a:tc>
                  <a:txBody>
                    <a:bodyPr/>
                    <a:lstStyle/>
                    <a:p>
                      <a:r>
                        <a:rPr lang="en-US" dirty="0"/>
                        <a:t>6</a:t>
                      </a:r>
                    </a:p>
                  </a:txBody>
                  <a:tcPr/>
                </a:tc>
                <a:tc>
                  <a:txBody>
                    <a:bodyPr/>
                    <a:lstStyle/>
                    <a:p>
                      <a:r>
                        <a:rPr lang="en-US" dirty="0"/>
                        <a:t>4.5 – 7.01</a:t>
                      </a:r>
                    </a:p>
                  </a:txBody>
                  <a:tcPr/>
                </a:tc>
                <a:tc>
                  <a:txBody>
                    <a:bodyPr/>
                    <a:lstStyle/>
                    <a:p>
                      <a:r>
                        <a:rPr lang="en-US" dirty="0"/>
                        <a:t>6686 - 9738</a:t>
                      </a:r>
                    </a:p>
                  </a:txBody>
                  <a:tcPr/>
                </a:tc>
                <a:tc>
                  <a:txBody>
                    <a:bodyPr/>
                    <a:lstStyle/>
                    <a:p>
                      <a:r>
                        <a:rPr lang="en-US" dirty="0" err="1"/>
                        <a:t>i</a:t>
                      </a:r>
                      <a:endParaRPr lang="en-US" dirty="0"/>
                    </a:p>
                  </a:txBody>
                  <a:tcPr/>
                </a:tc>
                <a:tc>
                  <a:txBody>
                    <a:bodyPr/>
                    <a:lstStyle/>
                    <a:p>
                      <a:r>
                        <a:rPr lang="en-US" dirty="0" err="1"/>
                        <a:t>i</a:t>
                      </a:r>
                      <a:endParaRPr lang="en-US" dirty="0"/>
                    </a:p>
                  </a:txBody>
                  <a:tcPr/>
                </a:tc>
                <a:extLst>
                  <a:ext uri="{0D108BD9-81ED-4DB2-BD59-A6C34878D82A}">
                    <a16:rowId xmlns:a16="http://schemas.microsoft.com/office/drawing/2014/main" val="2419636773"/>
                  </a:ext>
                </a:extLst>
              </a:tr>
            </a:tbl>
          </a:graphicData>
        </a:graphic>
      </p:graphicFrame>
      <p:cxnSp>
        <p:nvCxnSpPr>
          <p:cNvPr id="5" name="Straight Arrow Connector 4"/>
          <p:cNvCxnSpPr/>
          <p:nvPr/>
        </p:nvCxnSpPr>
        <p:spPr>
          <a:xfrm flipH="1">
            <a:off x="9338552" y="3560324"/>
            <a:ext cx="16459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9338552" y="3917005"/>
            <a:ext cx="16459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6111" y="107004"/>
            <a:ext cx="768485" cy="584775"/>
          </a:xfrm>
          <a:prstGeom prst="rect">
            <a:avLst/>
          </a:prstGeom>
          <a:noFill/>
        </p:spPr>
        <p:txBody>
          <a:bodyPr wrap="square" rtlCol="0">
            <a:spAutoFit/>
          </a:bodyPr>
          <a:lstStyle/>
          <a:p>
            <a:r>
              <a:rPr lang="en-US" sz="3200" dirty="0">
                <a:solidFill>
                  <a:schemeClr val="bg1"/>
                </a:solidFill>
              </a:rPr>
              <a:t>2)</a:t>
            </a:r>
            <a:endParaRPr lang="en-US" sz="3200" dirty="0"/>
          </a:p>
        </p:txBody>
      </p:sp>
    </p:spTree>
    <p:extLst>
      <p:ext uri="{BB962C8B-B14F-4D97-AF65-F5344CB8AC3E}">
        <p14:creationId xmlns:p14="http://schemas.microsoft.com/office/powerpoint/2010/main" val="121220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319314"/>
            <a:ext cx="5234752" cy="39260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332" y="1322961"/>
            <a:ext cx="5237940" cy="3928455"/>
          </a:xfrm>
          <a:prstGeom prst="rect">
            <a:avLst/>
          </a:prstGeom>
        </p:spPr>
      </p:pic>
      <p:sp>
        <p:nvSpPr>
          <p:cNvPr id="6" name="TextBox 5"/>
          <p:cNvSpPr txBox="1"/>
          <p:nvPr/>
        </p:nvSpPr>
        <p:spPr>
          <a:xfrm>
            <a:off x="2276272" y="5418306"/>
            <a:ext cx="2266545" cy="646331"/>
          </a:xfrm>
          <a:prstGeom prst="rect">
            <a:avLst/>
          </a:prstGeom>
          <a:noFill/>
        </p:spPr>
        <p:txBody>
          <a:bodyPr wrap="square" rtlCol="0">
            <a:spAutoFit/>
          </a:bodyPr>
          <a:lstStyle/>
          <a:p>
            <a:r>
              <a:rPr lang="en-US" dirty="0">
                <a:solidFill>
                  <a:schemeClr val="bg1"/>
                </a:solidFill>
              </a:rPr>
              <a:t>Exp. </a:t>
            </a:r>
            <a:r>
              <a:rPr lang="en-US" dirty="0" err="1">
                <a:solidFill>
                  <a:schemeClr val="bg1"/>
                </a:solidFill>
              </a:rPr>
              <a:t>m.i.b</a:t>
            </a:r>
            <a:r>
              <a:rPr lang="en-US" dirty="0">
                <a:solidFill>
                  <a:schemeClr val="bg1"/>
                </a:solidFill>
              </a:rPr>
              <a:t>. = g </a:t>
            </a:r>
          </a:p>
          <a:p>
            <a:r>
              <a:rPr lang="en-US" dirty="0">
                <a:solidFill>
                  <a:schemeClr val="bg1"/>
                </a:solidFill>
              </a:rPr>
              <a:t>Calc. </a:t>
            </a:r>
            <a:r>
              <a:rPr lang="en-US" dirty="0" err="1">
                <a:solidFill>
                  <a:schemeClr val="bg1"/>
                </a:solidFill>
              </a:rPr>
              <a:t>m.i.b</a:t>
            </a:r>
            <a:r>
              <a:rPr lang="en-US" dirty="0">
                <a:solidFill>
                  <a:schemeClr val="bg1"/>
                </a:solidFill>
              </a:rPr>
              <a:t>. = u</a:t>
            </a:r>
          </a:p>
        </p:txBody>
      </p:sp>
      <p:sp>
        <p:nvSpPr>
          <p:cNvPr id="7" name="TextBox 6"/>
          <p:cNvSpPr txBox="1"/>
          <p:nvPr/>
        </p:nvSpPr>
        <p:spPr>
          <a:xfrm>
            <a:off x="7564877" y="5418305"/>
            <a:ext cx="2266545" cy="646331"/>
          </a:xfrm>
          <a:prstGeom prst="rect">
            <a:avLst/>
          </a:prstGeom>
          <a:noFill/>
        </p:spPr>
        <p:txBody>
          <a:bodyPr wrap="square" rtlCol="0">
            <a:spAutoFit/>
          </a:bodyPr>
          <a:lstStyle/>
          <a:p>
            <a:r>
              <a:rPr lang="en-US" dirty="0">
                <a:solidFill>
                  <a:schemeClr val="bg1"/>
                </a:solidFill>
              </a:rPr>
              <a:t>Exp. </a:t>
            </a:r>
            <a:r>
              <a:rPr lang="en-US" dirty="0" err="1">
                <a:solidFill>
                  <a:schemeClr val="bg1"/>
                </a:solidFill>
              </a:rPr>
              <a:t>m.i.b</a:t>
            </a:r>
            <a:r>
              <a:rPr lang="en-US" dirty="0">
                <a:solidFill>
                  <a:schemeClr val="bg1"/>
                </a:solidFill>
              </a:rPr>
              <a:t>. = g</a:t>
            </a:r>
          </a:p>
          <a:p>
            <a:r>
              <a:rPr lang="en-US" dirty="0">
                <a:solidFill>
                  <a:schemeClr val="bg1"/>
                </a:solidFill>
              </a:rPr>
              <a:t>Calc. </a:t>
            </a:r>
            <a:r>
              <a:rPr lang="en-US" dirty="0" err="1">
                <a:solidFill>
                  <a:schemeClr val="bg1"/>
                </a:solidFill>
              </a:rPr>
              <a:t>m.i.b</a:t>
            </a:r>
            <a:r>
              <a:rPr lang="en-US" dirty="0">
                <a:solidFill>
                  <a:schemeClr val="bg1"/>
                </a:solidFill>
              </a:rPr>
              <a:t>. = u</a:t>
            </a:r>
          </a:p>
        </p:txBody>
      </p:sp>
      <p:sp>
        <p:nvSpPr>
          <p:cNvPr id="8" name="TextBox 7"/>
          <p:cNvSpPr txBox="1"/>
          <p:nvPr/>
        </p:nvSpPr>
        <p:spPr>
          <a:xfrm>
            <a:off x="5258204" y="321013"/>
            <a:ext cx="1848256" cy="707886"/>
          </a:xfrm>
          <a:prstGeom prst="rect">
            <a:avLst/>
          </a:prstGeom>
          <a:noFill/>
        </p:spPr>
        <p:txBody>
          <a:bodyPr wrap="square" rtlCol="0">
            <a:spAutoFit/>
          </a:bodyPr>
          <a:lstStyle/>
          <a:p>
            <a:r>
              <a:rPr lang="en-US" sz="4000" dirty="0">
                <a:solidFill>
                  <a:srgbClr val="FF0000"/>
                </a:solidFill>
              </a:rPr>
              <a:t>Outliers</a:t>
            </a:r>
          </a:p>
        </p:txBody>
      </p:sp>
    </p:spTree>
    <p:extLst>
      <p:ext uri="{BB962C8B-B14F-4D97-AF65-F5344CB8AC3E}">
        <p14:creationId xmlns:p14="http://schemas.microsoft.com/office/powerpoint/2010/main" val="312800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469"/>
            <a:ext cx="10515600" cy="1055077"/>
          </a:xfrm>
        </p:spPr>
        <p:txBody>
          <a:bodyPr/>
          <a:lstStyle/>
          <a:p>
            <a:pPr algn="ctr"/>
            <a:r>
              <a:rPr lang="en-US" dirty="0">
                <a:solidFill>
                  <a:srgbClr val="FFFF00"/>
                </a:solidFill>
              </a:rPr>
              <a:t>Classification</a:t>
            </a:r>
          </a:p>
        </p:txBody>
      </p:sp>
      <p:sp>
        <p:nvSpPr>
          <p:cNvPr id="3" name="Content Placeholder 2"/>
          <p:cNvSpPr>
            <a:spLocks noGrp="1"/>
          </p:cNvSpPr>
          <p:nvPr>
            <p:ph idx="1"/>
          </p:nvPr>
        </p:nvSpPr>
        <p:spPr>
          <a:xfrm>
            <a:off x="838200" y="1081455"/>
            <a:ext cx="10515600" cy="3490546"/>
          </a:xfrm>
        </p:spPr>
        <p:txBody>
          <a:bodyPr/>
          <a:lstStyle/>
          <a:p>
            <a:r>
              <a:rPr lang="en-US" dirty="0">
                <a:solidFill>
                  <a:schemeClr val="bg1"/>
                </a:solidFill>
              </a:rPr>
              <a:t>Unsupervised classification:</a:t>
            </a:r>
          </a:p>
          <a:p>
            <a:pPr lvl="1">
              <a:buFont typeface="Wingdings" panose="05000000000000000000" pitchFamily="2" charset="2"/>
              <a:buChar char="Ø"/>
            </a:pPr>
            <a:r>
              <a:rPr lang="en-US" dirty="0">
                <a:solidFill>
                  <a:schemeClr val="bg1"/>
                </a:solidFill>
              </a:rPr>
              <a:t> Self-Organizing Map classifies objects by photometry into minimum number of classes</a:t>
            </a:r>
          </a:p>
          <a:p>
            <a:pPr lvl="1">
              <a:buFont typeface="Wingdings" panose="05000000000000000000" pitchFamily="2" charset="2"/>
              <a:buChar char="Ø"/>
            </a:pPr>
            <a:endParaRPr lang="en-US" dirty="0">
              <a:solidFill>
                <a:schemeClr val="bg1"/>
              </a:solidFill>
            </a:endParaRPr>
          </a:p>
          <a:p>
            <a:endParaRPr lang="en-US" dirty="0">
              <a:solidFill>
                <a:schemeClr val="bg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543" y="1992033"/>
            <a:ext cx="6257560" cy="4865967"/>
          </a:xfrm>
          <a:prstGeom prst="rect">
            <a:avLst/>
          </a:prstGeom>
        </p:spPr>
      </p:pic>
    </p:spTree>
    <p:extLst>
      <p:ext uri="{BB962C8B-B14F-4D97-AF65-F5344CB8AC3E}">
        <p14:creationId xmlns:p14="http://schemas.microsoft.com/office/powerpoint/2010/main" val="414603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349" y="792728"/>
            <a:ext cx="6900883" cy="5021413"/>
          </a:xfrm>
          <a:prstGeom prst="rect">
            <a:avLst/>
          </a:prstGeom>
        </p:spPr>
      </p:pic>
      <p:sp>
        <p:nvSpPr>
          <p:cNvPr id="6" name="TextBox 5"/>
          <p:cNvSpPr txBox="1"/>
          <p:nvPr/>
        </p:nvSpPr>
        <p:spPr>
          <a:xfrm>
            <a:off x="1916349" y="223737"/>
            <a:ext cx="5992238" cy="369332"/>
          </a:xfrm>
          <a:prstGeom prst="rect">
            <a:avLst/>
          </a:prstGeom>
          <a:noFill/>
        </p:spPr>
        <p:txBody>
          <a:bodyPr wrap="square" rtlCol="0">
            <a:spAutoFit/>
          </a:bodyPr>
          <a:lstStyle/>
          <a:p>
            <a:r>
              <a:rPr lang="en-US" dirty="0">
                <a:solidFill>
                  <a:schemeClr val="bg1"/>
                </a:solidFill>
              </a:rPr>
              <a:t>Plot of r vs u bands</a:t>
            </a:r>
          </a:p>
        </p:txBody>
      </p:sp>
      <p:sp>
        <p:nvSpPr>
          <p:cNvPr id="7" name="TextBox 6"/>
          <p:cNvSpPr txBox="1"/>
          <p:nvPr/>
        </p:nvSpPr>
        <p:spPr>
          <a:xfrm>
            <a:off x="2003898" y="6138153"/>
            <a:ext cx="4338536" cy="646331"/>
          </a:xfrm>
          <a:prstGeom prst="rect">
            <a:avLst/>
          </a:prstGeom>
          <a:noFill/>
        </p:spPr>
        <p:txBody>
          <a:bodyPr wrap="square" rtlCol="0">
            <a:spAutoFit/>
          </a:bodyPr>
          <a:lstStyle/>
          <a:p>
            <a:r>
              <a:rPr lang="en-US" dirty="0">
                <a:solidFill>
                  <a:schemeClr val="bg1"/>
                </a:solidFill>
              </a:rPr>
              <a:t>All other bands produce similar structure </a:t>
            </a:r>
          </a:p>
          <a:p>
            <a:endParaRPr lang="en-US" dirty="0"/>
          </a:p>
        </p:txBody>
      </p:sp>
    </p:spTree>
    <p:extLst>
      <p:ext uri="{BB962C8B-B14F-4D97-AF65-F5344CB8AC3E}">
        <p14:creationId xmlns:p14="http://schemas.microsoft.com/office/powerpoint/2010/main" val="32465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7050"/>
            <a:ext cx="10515600" cy="4351338"/>
          </a:xfrm>
        </p:spPr>
        <p:txBody>
          <a:bodyPr>
            <a:normAutofit/>
          </a:bodyPr>
          <a:lstStyle/>
          <a:p>
            <a:pPr marL="0" indent="0">
              <a:buNone/>
            </a:pPr>
            <a:r>
              <a:rPr lang="en-US" sz="3600" dirty="0">
                <a:solidFill>
                  <a:srgbClr val="FF0000"/>
                </a:solidFill>
              </a:rPr>
              <a:t>Thank </a:t>
            </a:r>
            <a:r>
              <a:rPr lang="en-US" sz="3600" u="sng" dirty="0">
                <a:solidFill>
                  <a:srgbClr val="FF0000"/>
                </a:solidFill>
              </a:rPr>
              <a:t>you</a:t>
            </a:r>
            <a:r>
              <a:rPr lang="en-US" sz="3600" dirty="0">
                <a:solidFill>
                  <a:srgbClr val="FF0000"/>
                </a:solidFill>
              </a:rPr>
              <a:t> for listening!</a:t>
            </a:r>
          </a:p>
        </p:txBody>
      </p:sp>
      <p:pic>
        <p:nvPicPr>
          <p:cNvPr id="1026" name="Picture 2" descr="Image result for einste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164" y="441080"/>
            <a:ext cx="5707307" cy="570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6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444809" y="2349065"/>
            <a:ext cx="421865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bg1"/>
                </a:solidFill>
                <a:effectLst/>
                <a:latin typeface="Arial" panose="020B0604020202020204" pitchFamily="34" charset="0"/>
              </a:rPr>
              <a:t>Twinkle, twinkle, quasi-star,</a:t>
            </a:r>
            <a:br>
              <a:rPr kumimoji="0" lang="en-US" altLang="en-US" sz="2200" b="1" i="1" u="none" strike="noStrike" cap="none" normalizeH="0" baseline="0" dirty="0">
                <a:ln>
                  <a:noFill/>
                </a:ln>
                <a:solidFill>
                  <a:schemeClr val="bg1"/>
                </a:solidFill>
                <a:effectLst/>
                <a:latin typeface="Arial" panose="020B0604020202020204" pitchFamily="34" charset="0"/>
              </a:rPr>
            </a:br>
            <a:r>
              <a:rPr kumimoji="0" lang="en-US" altLang="en-US" sz="2200" b="1" i="1" u="none" strike="noStrike" cap="none" normalizeH="0" baseline="0" dirty="0">
                <a:ln>
                  <a:noFill/>
                </a:ln>
                <a:solidFill>
                  <a:schemeClr val="bg1"/>
                </a:solidFill>
                <a:effectLst/>
                <a:latin typeface="Arial" panose="020B0604020202020204" pitchFamily="34" charset="0"/>
              </a:rPr>
              <a:t>Biggest puzzle from afar.</a:t>
            </a:r>
            <a:br>
              <a:rPr kumimoji="0" lang="en-US" altLang="en-US" sz="2200" b="1" i="1" u="none" strike="noStrike" cap="none" normalizeH="0" baseline="0" dirty="0">
                <a:ln>
                  <a:noFill/>
                </a:ln>
                <a:solidFill>
                  <a:schemeClr val="bg1"/>
                </a:solidFill>
                <a:effectLst/>
                <a:latin typeface="Arial" panose="020B0604020202020204" pitchFamily="34" charset="0"/>
              </a:rPr>
            </a:br>
            <a:r>
              <a:rPr kumimoji="0" lang="en-US" altLang="en-US" sz="2200" b="1" i="1" u="none" strike="noStrike" cap="none" normalizeH="0" baseline="0" dirty="0">
                <a:ln>
                  <a:noFill/>
                </a:ln>
                <a:solidFill>
                  <a:schemeClr val="bg1"/>
                </a:solidFill>
                <a:effectLst/>
                <a:latin typeface="Arial" panose="020B0604020202020204" pitchFamily="34" charset="0"/>
              </a:rPr>
              <a:t>How unlike the other ones,</a:t>
            </a:r>
            <a:br>
              <a:rPr kumimoji="0" lang="en-US" altLang="en-US" sz="2200" b="1" i="1" u="none" strike="noStrike" cap="none" normalizeH="0" baseline="0" dirty="0">
                <a:ln>
                  <a:noFill/>
                </a:ln>
                <a:solidFill>
                  <a:schemeClr val="bg1"/>
                </a:solidFill>
                <a:effectLst/>
                <a:latin typeface="Arial" panose="020B0604020202020204" pitchFamily="34" charset="0"/>
              </a:rPr>
            </a:br>
            <a:r>
              <a:rPr kumimoji="0" lang="en-US" altLang="en-US" sz="2200" b="1" i="1" u="none" strike="noStrike" cap="none" normalizeH="0" baseline="0" dirty="0">
                <a:ln>
                  <a:noFill/>
                </a:ln>
                <a:solidFill>
                  <a:schemeClr val="bg1"/>
                </a:solidFill>
                <a:effectLst/>
                <a:latin typeface="Arial" panose="020B0604020202020204" pitchFamily="34" charset="0"/>
              </a:rPr>
              <a:t>Brighter than a trillion Suns.</a:t>
            </a:r>
            <a:br>
              <a:rPr kumimoji="0" lang="en-US" altLang="en-US" sz="2200" b="1" i="1" u="none" strike="noStrike" cap="none" normalizeH="0" baseline="0" dirty="0">
                <a:ln>
                  <a:noFill/>
                </a:ln>
                <a:solidFill>
                  <a:schemeClr val="bg1"/>
                </a:solidFill>
                <a:effectLst/>
                <a:latin typeface="Arial" panose="020B0604020202020204" pitchFamily="34" charset="0"/>
              </a:rPr>
            </a:br>
            <a:r>
              <a:rPr kumimoji="0" lang="en-US" altLang="en-US" sz="2200" b="1" i="1" u="none" strike="noStrike" cap="none" normalizeH="0" baseline="0" dirty="0">
                <a:ln>
                  <a:noFill/>
                </a:ln>
                <a:solidFill>
                  <a:schemeClr val="bg1"/>
                </a:solidFill>
                <a:effectLst/>
                <a:latin typeface="Arial" panose="020B0604020202020204" pitchFamily="34" charset="0"/>
              </a:rPr>
              <a:t>Twinkle, twinkle, quasi-star, </a:t>
            </a:r>
            <a:br>
              <a:rPr kumimoji="0" lang="en-US" altLang="en-US" sz="2200" b="1" i="1" u="none" strike="noStrike" cap="none" normalizeH="0" baseline="0" dirty="0">
                <a:ln>
                  <a:noFill/>
                </a:ln>
                <a:solidFill>
                  <a:schemeClr val="bg1"/>
                </a:solidFill>
                <a:effectLst/>
                <a:latin typeface="Arial" panose="020B0604020202020204" pitchFamily="34" charset="0"/>
              </a:rPr>
            </a:br>
            <a:r>
              <a:rPr kumimoji="0" lang="en-US" altLang="en-US" sz="2200" b="1" i="1" u="none" strike="noStrike" cap="none" normalizeH="0" baseline="0" dirty="0">
                <a:ln>
                  <a:noFill/>
                </a:ln>
                <a:solidFill>
                  <a:schemeClr val="bg1"/>
                </a:solidFill>
                <a:effectLst/>
                <a:latin typeface="Arial" panose="020B0604020202020204" pitchFamily="34" charset="0"/>
              </a:rPr>
              <a:t>How I wonder what you are! </a:t>
            </a:r>
            <a:br>
              <a:rPr kumimoji="0" lang="en-US" altLang="en-US" sz="2200" b="1" i="1" u="none" strike="noStrike" cap="none" normalizeH="0" baseline="0" dirty="0">
                <a:ln>
                  <a:noFill/>
                </a:ln>
                <a:solidFill>
                  <a:schemeClr val="bg1"/>
                </a:solidFill>
                <a:effectLst/>
                <a:latin typeface="Arial" panose="020B0604020202020204" pitchFamily="34" charset="0"/>
              </a:rPr>
            </a:br>
            <a:r>
              <a:rPr kumimoji="0" lang="en-US" altLang="en-US" sz="2200" b="1" i="1" u="none" strike="noStrike" cap="none" normalizeH="0" baseline="0" dirty="0">
                <a:ln>
                  <a:noFill/>
                </a:ln>
                <a:solidFill>
                  <a:schemeClr val="bg1"/>
                </a:solidFill>
                <a:effectLst/>
                <a:latin typeface="Arial" panose="020B0604020202020204" pitchFamily="34" charset="0"/>
              </a:rPr>
              <a:t>  - George Gamow </a:t>
            </a:r>
          </a:p>
        </p:txBody>
      </p:sp>
      <p:pic>
        <p:nvPicPr>
          <p:cNvPr id="5" name="Picture Placeholder 6"/>
          <p:cNvPicPr>
            <a:picLocks noChangeAspect="1"/>
          </p:cNvPicPr>
          <p:nvPr/>
        </p:nvPicPr>
        <p:blipFill>
          <a:blip r:embed="rId3">
            <a:extLst>
              <a:ext uri="{28A0092B-C50C-407E-A947-70E740481C1C}">
                <a14:useLocalDpi xmlns:a14="http://schemas.microsoft.com/office/drawing/2010/main" val="0"/>
              </a:ext>
            </a:extLst>
          </a:blip>
          <a:srcRect l="7779" r="7779"/>
          <a:stretch>
            <a:fillRect/>
          </a:stretch>
        </p:blipFill>
        <p:spPr>
          <a:xfrm>
            <a:off x="-87265" y="641777"/>
            <a:ext cx="7314918" cy="5775925"/>
          </a:xfrm>
          <a:prstGeom prst="rect">
            <a:avLst/>
          </a:prstGeom>
        </p:spPr>
      </p:pic>
      <p:sp>
        <p:nvSpPr>
          <p:cNvPr id="6" name="TextBox 5"/>
          <p:cNvSpPr txBox="1"/>
          <p:nvPr/>
        </p:nvSpPr>
        <p:spPr>
          <a:xfrm>
            <a:off x="0" y="6417702"/>
            <a:ext cx="3764604" cy="215444"/>
          </a:xfrm>
          <a:prstGeom prst="rect">
            <a:avLst/>
          </a:prstGeom>
          <a:noFill/>
        </p:spPr>
        <p:txBody>
          <a:bodyPr wrap="square" rtlCol="0">
            <a:spAutoFit/>
          </a:bodyPr>
          <a:lstStyle/>
          <a:p>
            <a:r>
              <a:rPr lang="en-US" sz="800" dirty="0">
                <a:solidFill>
                  <a:schemeClr val="bg1"/>
                </a:solidFill>
              </a:rPr>
              <a:t>https://scitechdaily.com/scientists-discover-the-most-powerful-quasar-outflow-ever/</a:t>
            </a:r>
          </a:p>
        </p:txBody>
      </p:sp>
      <p:sp>
        <p:nvSpPr>
          <p:cNvPr id="7" name="TextBox 6"/>
          <p:cNvSpPr txBox="1"/>
          <p:nvPr/>
        </p:nvSpPr>
        <p:spPr>
          <a:xfrm>
            <a:off x="1712068" y="155642"/>
            <a:ext cx="2937753" cy="400110"/>
          </a:xfrm>
          <a:prstGeom prst="rect">
            <a:avLst/>
          </a:prstGeom>
          <a:noFill/>
        </p:spPr>
        <p:txBody>
          <a:bodyPr wrap="square" rtlCol="0">
            <a:spAutoFit/>
          </a:bodyPr>
          <a:lstStyle/>
          <a:p>
            <a:r>
              <a:rPr lang="en-US" sz="2000" dirty="0">
                <a:solidFill>
                  <a:schemeClr val="bg1"/>
                </a:solidFill>
              </a:rPr>
              <a:t>SDSS J1106+1939</a:t>
            </a:r>
          </a:p>
        </p:txBody>
      </p:sp>
      <p:sp>
        <p:nvSpPr>
          <p:cNvPr id="8" name="TextBox 7"/>
          <p:cNvSpPr txBox="1"/>
          <p:nvPr/>
        </p:nvSpPr>
        <p:spPr>
          <a:xfrm>
            <a:off x="9688750" y="4811278"/>
            <a:ext cx="1974714" cy="646331"/>
          </a:xfrm>
          <a:prstGeom prst="rect">
            <a:avLst/>
          </a:prstGeom>
          <a:noFill/>
        </p:spPr>
        <p:txBody>
          <a:bodyPr wrap="square" rtlCol="0">
            <a:spAutoFit/>
          </a:bodyPr>
          <a:lstStyle/>
          <a:p>
            <a:r>
              <a:rPr lang="en-US" sz="1200" i="1" dirty="0">
                <a:solidFill>
                  <a:schemeClr val="bg1"/>
                </a:solidFill>
              </a:rPr>
              <a:t>Exploring the Cosmos, Louis Berman, Ch. 14, pg. 311, 1973</a:t>
            </a:r>
          </a:p>
        </p:txBody>
      </p:sp>
    </p:spTree>
    <p:extLst>
      <p:ext uri="{BB962C8B-B14F-4D97-AF65-F5344CB8AC3E}">
        <p14:creationId xmlns:p14="http://schemas.microsoft.com/office/powerpoint/2010/main" val="42869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4" y="925513"/>
            <a:ext cx="6391529" cy="5705531"/>
          </a:xfrm>
        </p:spPr>
        <p:txBody>
          <a:bodyPr>
            <a:normAutofit/>
          </a:bodyPr>
          <a:lstStyle/>
          <a:p>
            <a:pPr>
              <a:lnSpc>
                <a:spcPct val="100000"/>
              </a:lnSpc>
            </a:pPr>
            <a:r>
              <a:rPr lang="en-US" dirty="0">
                <a:solidFill>
                  <a:schemeClr val="bg1"/>
                </a:solidFill>
              </a:rPr>
              <a:t>Quasars are the most active galactic nucleus (very high luminosity) 	</a:t>
            </a: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a:lnSpc>
                <a:spcPct val="100000"/>
              </a:lnSpc>
            </a:pPr>
            <a:r>
              <a:rPr lang="en-US" dirty="0">
                <a:solidFill>
                  <a:schemeClr val="bg1"/>
                </a:solidFill>
              </a:rPr>
              <a:t>Nowadays, very large data sets:</a:t>
            </a:r>
          </a:p>
          <a:p>
            <a:pPr lvl="1">
              <a:lnSpc>
                <a:spcPct val="100000"/>
              </a:lnSpc>
              <a:buFont typeface="Wingdings" panose="05000000000000000000" pitchFamily="2" charset="2"/>
              <a:buChar char="Ø"/>
            </a:pPr>
            <a:r>
              <a:rPr lang="en-US" dirty="0">
                <a:solidFill>
                  <a:schemeClr val="bg1"/>
                </a:solidFill>
              </a:rPr>
              <a:t> Advanced Statistics</a:t>
            </a:r>
          </a:p>
          <a:p>
            <a:pPr lvl="1">
              <a:lnSpc>
                <a:spcPct val="100000"/>
              </a:lnSpc>
              <a:buFont typeface="Wingdings" panose="05000000000000000000" pitchFamily="2" charset="2"/>
              <a:buChar char="Ø"/>
            </a:pPr>
            <a:r>
              <a:rPr lang="en-US" dirty="0">
                <a:solidFill>
                  <a:schemeClr val="bg1"/>
                </a:solidFill>
              </a:rPr>
              <a:t> Big Data </a:t>
            </a:r>
          </a:p>
          <a:p>
            <a:pPr lvl="1">
              <a:lnSpc>
                <a:spcPct val="100000"/>
              </a:lnSpc>
              <a:buFont typeface="Wingdings" panose="05000000000000000000" pitchFamily="2" charset="2"/>
              <a:buChar char="Ø"/>
            </a:pPr>
            <a:r>
              <a:rPr lang="en-US" b="1" u="sng" dirty="0">
                <a:solidFill>
                  <a:srgbClr val="92D050"/>
                </a:solidFill>
              </a:rPr>
              <a:t> Machine Learning</a:t>
            </a:r>
          </a:p>
          <a:p>
            <a:pPr marL="0" indent="0">
              <a:lnSpc>
                <a:spcPct val="100000"/>
              </a:lnSpc>
              <a:buNone/>
            </a:pPr>
            <a:endParaRPr lang="en-US" dirty="0">
              <a:solidFill>
                <a:schemeClr val="bg1"/>
              </a:solidFill>
            </a:endParaRPr>
          </a:p>
        </p:txBody>
      </p:sp>
      <p:pic>
        <p:nvPicPr>
          <p:cNvPr id="1026" name="Picture 2" descr="http://casswww.ucsd.edu/archive/public/tutorial/images/doodads/clears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15988"/>
            <a:ext cx="1428750"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ubble quasar binary black hole merg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594" y="1670786"/>
            <a:ext cx="7048500" cy="5286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643353" y="1424565"/>
            <a:ext cx="2840477" cy="246221"/>
          </a:xfrm>
          <a:prstGeom prst="rect">
            <a:avLst/>
          </a:prstGeom>
          <a:noFill/>
        </p:spPr>
        <p:txBody>
          <a:bodyPr wrap="square" rtlCol="0">
            <a:spAutoFit/>
          </a:bodyPr>
          <a:lstStyle/>
          <a:p>
            <a:r>
              <a:rPr lang="en-US" sz="1000" i="1" dirty="0">
                <a:solidFill>
                  <a:schemeClr val="bg1"/>
                </a:solidFill>
              </a:rPr>
              <a:t>http://math.ucr.edu/home/baez/doomed.html</a:t>
            </a:r>
          </a:p>
        </p:txBody>
      </p:sp>
      <p:sp>
        <p:nvSpPr>
          <p:cNvPr id="9" name="TextBox 8"/>
          <p:cNvSpPr txBox="1"/>
          <p:nvPr/>
        </p:nvSpPr>
        <p:spPr>
          <a:xfrm>
            <a:off x="6884710" y="1209121"/>
            <a:ext cx="2081719" cy="461665"/>
          </a:xfrm>
          <a:prstGeom prst="rect">
            <a:avLst/>
          </a:prstGeom>
          <a:noFill/>
        </p:spPr>
        <p:txBody>
          <a:bodyPr wrap="square" rtlCol="0">
            <a:spAutoFit/>
          </a:bodyPr>
          <a:lstStyle/>
          <a:p>
            <a:r>
              <a:rPr lang="en-US" sz="2400" dirty="0">
                <a:solidFill>
                  <a:schemeClr val="bg1"/>
                </a:solidFill>
              </a:rPr>
              <a:t>Centaurus A</a:t>
            </a:r>
          </a:p>
        </p:txBody>
      </p:sp>
    </p:spTree>
    <p:extLst>
      <p:ext uri="{BB962C8B-B14F-4D97-AF65-F5344CB8AC3E}">
        <p14:creationId xmlns:p14="http://schemas.microsoft.com/office/powerpoint/2010/main" val="23975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3479"/>
          </a:xfrm>
        </p:spPr>
        <p:txBody>
          <a:bodyPr/>
          <a:lstStyle/>
          <a:p>
            <a:pPr algn="ctr"/>
            <a:r>
              <a:rPr lang="en-US" dirty="0">
                <a:solidFill>
                  <a:srgbClr val="A13CF4"/>
                </a:solidFill>
              </a:rPr>
              <a:t>Roadmap</a:t>
            </a:r>
          </a:p>
        </p:txBody>
      </p:sp>
      <p:sp>
        <p:nvSpPr>
          <p:cNvPr id="3" name="Content Placeholder 2"/>
          <p:cNvSpPr>
            <a:spLocks noGrp="1"/>
          </p:cNvSpPr>
          <p:nvPr>
            <p:ph idx="1"/>
          </p:nvPr>
        </p:nvSpPr>
        <p:spPr>
          <a:xfrm>
            <a:off x="838200" y="1702340"/>
            <a:ext cx="10515600" cy="4474623"/>
          </a:xfrm>
        </p:spPr>
        <p:txBody>
          <a:bodyPr/>
          <a:lstStyle/>
          <a:p>
            <a:r>
              <a:rPr lang="en-US" dirty="0">
                <a:solidFill>
                  <a:schemeClr val="bg1"/>
                </a:solidFill>
              </a:rPr>
              <a:t>Dataset: SDSS Quasar Catalog Tenth Release</a:t>
            </a:r>
          </a:p>
          <a:p>
            <a:endParaRPr lang="en-US" dirty="0">
              <a:solidFill>
                <a:schemeClr val="bg1"/>
              </a:solidFill>
            </a:endParaRPr>
          </a:p>
          <a:p>
            <a:endParaRPr lang="en-US" dirty="0">
              <a:solidFill>
                <a:schemeClr val="bg1"/>
              </a:solidFill>
            </a:endParaRPr>
          </a:p>
          <a:p>
            <a:pPr>
              <a:lnSpc>
                <a:spcPct val="100000"/>
              </a:lnSpc>
            </a:pPr>
            <a:r>
              <a:rPr lang="en-US" dirty="0">
                <a:solidFill>
                  <a:schemeClr val="bg1"/>
                </a:solidFill>
              </a:rPr>
              <a:t>Random Forest to </a:t>
            </a:r>
            <a:r>
              <a:rPr lang="en-US" dirty="0">
                <a:solidFill>
                  <a:srgbClr val="00B0F0"/>
                </a:solidFill>
              </a:rPr>
              <a:t>estimate</a:t>
            </a:r>
            <a:r>
              <a:rPr lang="en-US" dirty="0">
                <a:solidFill>
                  <a:schemeClr val="bg1"/>
                </a:solidFill>
              </a:rPr>
              <a:t> </a:t>
            </a:r>
            <a:r>
              <a:rPr lang="en-US" dirty="0">
                <a:solidFill>
                  <a:srgbClr val="00B0F0"/>
                </a:solidFill>
              </a:rPr>
              <a:t>redshifts</a:t>
            </a:r>
            <a:r>
              <a:rPr lang="en-US" dirty="0">
                <a:solidFill>
                  <a:schemeClr val="bg1"/>
                </a:solidFill>
              </a:rPr>
              <a:t> using photometric data</a:t>
            </a:r>
          </a:p>
          <a:p>
            <a:pPr lvl="1">
              <a:buFont typeface="Wingdings" panose="05000000000000000000" pitchFamily="2" charset="2"/>
              <a:buChar char="Ø"/>
            </a:pPr>
            <a:r>
              <a:rPr lang="en-US" dirty="0">
                <a:solidFill>
                  <a:schemeClr val="bg1"/>
                </a:solidFill>
              </a:rPr>
              <a:t> which inputs are most important?</a:t>
            </a:r>
          </a:p>
          <a:p>
            <a:pPr marL="0" indent="0">
              <a:buNone/>
            </a:pPr>
            <a:endParaRPr lang="en-US" dirty="0">
              <a:solidFill>
                <a:schemeClr val="bg1"/>
              </a:solidFill>
            </a:endParaRPr>
          </a:p>
          <a:p>
            <a:r>
              <a:rPr lang="en-US" dirty="0">
                <a:solidFill>
                  <a:schemeClr val="bg1"/>
                </a:solidFill>
              </a:rPr>
              <a:t>Use Self-Organizing Map for photometric </a:t>
            </a:r>
            <a:r>
              <a:rPr lang="en-US" dirty="0">
                <a:solidFill>
                  <a:srgbClr val="FFFF00"/>
                </a:solidFill>
              </a:rPr>
              <a:t>classification</a:t>
            </a:r>
          </a:p>
          <a:p>
            <a:pPr lvl="1">
              <a:buFont typeface="Wingdings" panose="05000000000000000000" pitchFamily="2" charset="2"/>
              <a:buChar char="Ø"/>
            </a:pPr>
            <a:r>
              <a:rPr lang="en-US" dirty="0">
                <a:solidFill>
                  <a:schemeClr val="bg1"/>
                </a:solidFill>
              </a:rPr>
              <a:t> how are the quasars related by their photometry?</a:t>
            </a:r>
          </a:p>
        </p:txBody>
      </p:sp>
    </p:spTree>
    <p:extLst>
      <p:ext uri="{BB962C8B-B14F-4D97-AF65-F5344CB8AC3E}">
        <p14:creationId xmlns:p14="http://schemas.microsoft.com/office/powerpoint/2010/main" val="23366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0553" y="6386551"/>
            <a:ext cx="3227558" cy="523220"/>
          </a:xfrm>
          <a:prstGeom prst="rect">
            <a:avLst/>
          </a:prstGeom>
          <a:noFill/>
        </p:spPr>
        <p:txBody>
          <a:bodyPr wrap="square" rtlCol="0">
            <a:spAutoFit/>
          </a:bodyPr>
          <a:lstStyle/>
          <a:p>
            <a:r>
              <a:rPr lang="en-US" sz="1400" dirty="0">
                <a:solidFill>
                  <a:schemeClr val="bg1"/>
                </a:solidFill>
              </a:rPr>
              <a:t>http://iopscience.iop.org/article/10.1088/0004-637X/712/1/511/pdf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553" y="428017"/>
            <a:ext cx="8645863" cy="5870985"/>
          </a:xfrm>
          <a:prstGeom prst="rect">
            <a:avLst/>
          </a:prstGeom>
        </p:spPr>
      </p:pic>
    </p:spTree>
    <p:extLst>
      <p:ext uri="{BB962C8B-B14F-4D97-AF65-F5344CB8AC3E}">
        <p14:creationId xmlns:p14="http://schemas.microsoft.com/office/powerpoint/2010/main" val="178551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846"/>
            <a:ext cx="10515600" cy="1055076"/>
          </a:xfrm>
        </p:spPr>
        <p:txBody>
          <a:bodyPr/>
          <a:lstStyle/>
          <a:p>
            <a:pPr algn="ctr"/>
            <a:r>
              <a:rPr lang="en-US" dirty="0">
                <a:solidFill>
                  <a:srgbClr val="00B0F0"/>
                </a:solidFill>
              </a:rPr>
              <a:t>Photo-z Regression </a:t>
            </a:r>
          </a:p>
        </p:txBody>
      </p:sp>
      <p:sp>
        <p:nvSpPr>
          <p:cNvPr id="3" name="Content Placeholder 2"/>
          <p:cNvSpPr>
            <a:spLocks noGrp="1"/>
          </p:cNvSpPr>
          <p:nvPr>
            <p:ph idx="1"/>
          </p:nvPr>
        </p:nvSpPr>
        <p:spPr>
          <a:xfrm>
            <a:off x="838200" y="1338092"/>
            <a:ext cx="10515600" cy="5418307"/>
          </a:xfrm>
        </p:spPr>
        <p:txBody>
          <a:bodyPr>
            <a:normAutofit/>
          </a:bodyPr>
          <a:lstStyle/>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marL="0" indent="0">
              <a:lnSpc>
                <a:spcPct val="100000"/>
              </a:lnSpc>
              <a:buNone/>
            </a:pPr>
            <a:endParaRPr lang="en-US" dirty="0">
              <a:solidFill>
                <a:schemeClr val="bg1"/>
              </a:solidFill>
            </a:endParaRPr>
          </a:p>
          <a:p>
            <a:pPr marL="571500" indent="-571500">
              <a:lnSpc>
                <a:spcPct val="100000"/>
              </a:lnSpc>
              <a:buFont typeface="+mj-lt"/>
              <a:buAutoNum type="romanUcPeriod"/>
            </a:pPr>
            <a:r>
              <a:rPr lang="en-US" dirty="0">
                <a:solidFill>
                  <a:schemeClr val="bg1"/>
                </a:solidFill>
              </a:rPr>
              <a:t>Split quasars into 6 bins according to redshift:</a:t>
            </a:r>
          </a:p>
          <a:p>
            <a:pPr marL="571500" indent="-571500">
              <a:lnSpc>
                <a:spcPct val="100000"/>
              </a:lnSpc>
              <a:buFont typeface="+mj-lt"/>
              <a:buAutoNum type="romanUcPeriod"/>
            </a:pPr>
            <a:endParaRPr lang="en-US" dirty="0">
              <a:solidFill>
                <a:schemeClr val="bg1"/>
              </a:solidFill>
            </a:endParaRPr>
          </a:p>
          <a:p>
            <a:pPr lvl="1">
              <a:lnSpc>
                <a:spcPct val="100000"/>
              </a:lnSpc>
              <a:buFont typeface="Wingdings" panose="05000000000000000000" pitchFamily="2" charset="2"/>
              <a:buChar char="Ø"/>
            </a:pPr>
            <a:r>
              <a:rPr lang="en-US" dirty="0">
                <a:solidFill>
                  <a:schemeClr val="bg1"/>
                </a:solidFill>
              </a:rPr>
              <a:t> In each bin, have training set and </a:t>
            </a:r>
            <a:r>
              <a:rPr lang="en-US" dirty="0" err="1">
                <a:solidFill>
                  <a:schemeClr val="bg1"/>
                </a:solidFill>
              </a:rPr>
              <a:t>indep</a:t>
            </a:r>
            <a:r>
              <a:rPr lang="en-US" dirty="0">
                <a:solidFill>
                  <a:schemeClr val="bg1"/>
                </a:solidFill>
              </a:rPr>
              <a:t>. testing set.</a:t>
            </a:r>
          </a:p>
          <a:p>
            <a:pPr marL="457200" lvl="1" indent="0">
              <a:lnSpc>
                <a:spcPct val="100000"/>
              </a:lnSpc>
              <a:buNone/>
            </a:pPr>
            <a:endParaRPr lang="en-US" dirty="0">
              <a:solidFill>
                <a:schemeClr val="bg1"/>
              </a:solidFill>
            </a:endParaRPr>
          </a:p>
          <a:p>
            <a:pPr marL="571500" indent="-571500">
              <a:lnSpc>
                <a:spcPct val="100000"/>
              </a:lnSpc>
              <a:buFont typeface="+mj-lt"/>
              <a:buAutoNum type="romanUcPeriod"/>
            </a:pPr>
            <a:r>
              <a:rPr lang="en-US" dirty="0">
                <a:solidFill>
                  <a:schemeClr val="bg1"/>
                </a:solidFill>
              </a:rPr>
              <a:t>Iterative error-reduction </a:t>
            </a:r>
            <a:r>
              <a:rPr lang="en-US" dirty="0">
                <a:solidFill>
                  <a:schemeClr val="bg1"/>
                </a:solidFill>
                <a:sym typeface="Wingdings" panose="05000000000000000000" pitchFamily="2" charset="2"/>
              </a:rPr>
              <a:t></a:t>
            </a:r>
            <a:r>
              <a:rPr lang="en-US" dirty="0">
                <a:solidFill>
                  <a:schemeClr val="bg1"/>
                </a:solidFill>
              </a:rPr>
              <a:t> truth vs estimate scatter diagrams</a:t>
            </a:r>
          </a:p>
          <a:p>
            <a:pPr marL="571500" indent="-571500">
              <a:lnSpc>
                <a:spcPct val="100000"/>
              </a:lnSpc>
              <a:buFont typeface="+mj-lt"/>
              <a:buAutoNum type="romanUcPeriod"/>
            </a:pPr>
            <a:endParaRPr lang="en-US" dirty="0">
              <a:solidFill>
                <a:schemeClr val="bg1"/>
              </a:solidFill>
            </a:endParaRPr>
          </a:p>
          <a:p>
            <a:pPr marL="571500" indent="-571500">
              <a:lnSpc>
                <a:spcPct val="100000"/>
              </a:lnSpc>
              <a:buFont typeface="+mj-lt"/>
              <a:buAutoNum type="romanUcPeriod"/>
            </a:pPr>
            <a:r>
              <a:rPr lang="en-US" dirty="0">
                <a:solidFill>
                  <a:schemeClr val="bg1"/>
                </a:solidFill>
              </a:rPr>
              <a:t>Ranking of inputs by relative importance</a:t>
            </a:r>
          </a:p>
          <a:p>
            <a:pPr marL="571500" indent="-571500">
              <a:lnSpc>
                <a:spcPct val="100000"/>
              </a:lnSpc>
              <a:buFont typeface="+mj-lt"/>
              <a:buAutoNum type="romanUcPeriod"/>
            </a:pP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15031390"/>
              </p:ext>
            </p:extLst>
          </p:nvPr>
        </p:nvGraphicFramePr>
        <p:xfrm>
          <a:off x="1810425" y="903079"/>
          <a:ext cx="8571150" cy="1717306"/>
        </p:xfrm>
        <a:graphic>
          <a:graphicData uri="http://schemas.openxmlformats.org/drawingml/2006/table">
            <a:tbl>
              <a:tblPr firstRow="1" bandRow="1">
                <a:tableStyleId>{5C22544A-7EE6-4342-B048-85BDC9FD1C3A}</a:tableStyleId>
              </a:tblPr>
              <a:tblGrid>
                <a:gridCol w="1224450">
                  <a:extLst>
                    <a:ext uri="{9D8B030D-6E8A-4147-A177-3AD203B41FA5}">
                      <a16:colId xmlns:a16="http://schemas.microsoft.com/office/drawing/2014/main" val="3336282967"/>
                    </a:ext>
                  </a:extLst>
                </a:gridCol>
                <a:gridCol w="1224450">
                  <a:extLst>
                    <a:ext uri="{9D8B030D-6E8A-4147-A177-3AD203B41FA5}">
                      <a16:colId xmlns:a16="http://schemas.microsoft.com/office/drawing/2014/main" val="2876916246"/>
                    </a:ext>
                  </a:extLst>
                </a:gridCol>
                <a:gridCol w="1224450">
                  <a:extLst>
                    <a:ext uri="{9D8B030D-6E8A-4147-A177-3AD203B41FA5}">
                      <a16:colId xmlns:a16="http://schemas.microsoft.com/office/drawing/2014/main" val="3123260608"/>
                    </a:ext>
                  </a:extLst>
                </a:gridCol>
                <a:gridCol w="1224450">
                  <a:extLst>
                    <a:ext uri="{9D8B030D-6E8A-4147-A177-3AD203B41FA5}">
                      <a16:colId xmlns:a16="http://schemas.microsoft.com/office/drawing/2014/main" val="3096855817"/>
                    </a:ext>
                  </a:extLst>
                </a:gridCol>
                <a:gridCol w="1224450">
                  <a:extLst>
                    <a:ext uri="{9D8B030D-6E8A-4147-A177-3AD203B41FA5}">
                      <a16:colId xmlns:a16="http://schemas.microsoft.com/office/drawing/2014/main" val="595417007"/>
                    </a:ext>
                  </a:extLst>
                </a:gridCol>
                <a:gridCol w="1224450">
                  <a:extLst>
                    <a:ext uri="{9D8B030D-6E8A-4147-A177-3AD203B41FA5}">
                      <a16:colId xmlns:a16="http://schemas.microsoft.com/office/drawing/2014/main" val="2862412838"/>
                    </a:ext>
                  </a:extLst>
                </a:gridCol>
                <a:gridCol w="1224450">
                  <a:extLst>
                    <a:ext uri="{9D8B030D-6E8A-4147-A177-3AD203B41FA5}">
                      <a16:colId xmlns:a16="http://schemas.microsoft.com/office/drawing/2014/main" val="3243707687"/>
                    </a:ext>
                  </a:extLst>
                </a:gridCol>
              </a:tblGrid>
              <a:tr h="395615">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r>
                        <a:rPr lang="en-US" dirty="0"/>
                        <a:t>u</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g</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r</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i</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z</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t>Spec-z</a:t>
                      </a:r>
                    </a:p>
                  </a:txBody>
                  <a:tcP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82382407"/>
                  </a:ext>
                </a:extLst>
              </a:tr>
              <a:tr h="441025">
                <a:tc>
                  <a:txBody>
                    <a:bodyPr/>
                    <a:lstStyle/>
                    <a:p>
                      <a:r>
                        <a:rPr lang="en-US" dirty="0"/>
                        <a:t>Quasar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47622372"/>
                  </a:ext>
                </a:extLst>
              </a:tr>
              <a:tr h="440333">
                <a:tc>
                  <a:txBody>
                    <a:bodyPr/>
                    <a:lstStyle/>
                    <a:p>
                      <a:pPr algn="l"/>
                      <a:r>
                        <a:rPr lang="en-US" dirty="0"/>
                        <a:t>Quasar</a:t>
                      </a:r>
                      <a:r>
                        <a:rPr lang="en-US" baseline="0" dirty="0"/>
                        <a:t>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70817737"/>
                  </a:ext>
                </a:extLst>
              </a:tr>
              <a:tr h="440333">
                <a:tc>
                  <a:txBody>
                    <a:bodyPr/>
                    <a:lstStyle/>
                    <a:p>
                      <a:pPr algn="l"/>
                      <a:r>
                        <a:rPr lang="en-US" dirty="0"/>
                        <a:t>Quasar</a:t>
                      </a:r>
                      <a:r>
                        <a:rPr lang="en-US" baseline="0" dirty="0"/>
                        <a:t> 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6005713"/>
                  </a:ext>
                </a:extLst>
              </a:tr>
            </a:tbl>
          </a:graphicData>
        </a:graphic>
      </p:graphicFrame>
      <p:sp>
        <p:nvSpPr>
          <p:cNvPr id="5" name="TextBox 4"/>
          <p:cNvSpPr txBox="1"/>
          <p:nvPr/>
        </p:nvSpPr>
        <p:spPr>
          <a:xfrm>
            <a:off x="5457218" y="5261899"/>
            <a:ext cx="914399" cy="400110"/>
          </a:xfrm>
          <a:prstGeom prst="rect">
            <a:avLst/>
          </a:prstGeom>
          <a:noFill/>
        </p:spPr>
        <p:txBody>
          <a:bodyPr wrap="square" rtlCol="0">
            <a:spAutoFit/>
          </a:bodyPr>
          <a:lstStyle/>
          <a:p>
            <a:r>
              <a:rPr lang="en-US" sz="2000" dirty="0">
                <a:solidFill>
                  <a:schemeClr val="accent2"/>
                </a:solidFill>
              </a:rPr>
              <a:t>Spec-z</a:t>
            </a:r>
            <a:endParaRPr lang="en-US" dirty="0">
              <a:solidFill>
                <a:schemeClr val="accent2"/>
              </a:solidFill>
            </a:endParaRPr>
          </a:p>
        </p:txBody>
      </p:sp>
      <p:sp>
        <p:nvSpPr>
          <p:cNvPr id="6" name="TextBox 5"/>
          <p:cNvSpPr txBox="1"/>
          <p:nvPr/>
        </p:nvSpPr>
        <p:spPr>
          <a:xfrm>
            <a:off x="6780177" y="5289514"/>
            <a:ext cx="1021405" cy="400110"/>
          </a:xfrm>
          <a:prstGeom prst="rect">
            <a:avLst/>
          </a:prstGeom>
          <a:noFill/>
        </p:spPr>
        <p:txBody>
          <a:bodyPr wrap="square" rtlCol="0">
            <a:spAutoFit/>
          </a:bodyPr>
          <a:lstStyle/>
          <a:p>
            <a:r>
              <a:rPr lang="en-US" sz="2000" dirty="0">
                <a:solidFill>
                  <a:srgbClr val="00B0F0"/>
                </a:solidFill>
              </a:rPr>
              <a:t>Photo-z</a:t>
            </a:r>
          </a:p>
        </p:txBody>
      </p:sp>
      <p:sp>
        <p:nvSpPr>
          <p:cNvPr id="7" name="TextBox 6"/>
          <p:cNvSpPr txBox="1"/>
          <p:nvPr/>
        </p:nvSpPr>
        <p:spPr>
          <a:xfrm>
            <a:off x="350197" y="3616359"/>
            <a:ext cx="11556458" cy="430887"/>
          </a:xfrm>
          <a:prstGeom prst="rect">
            <a:avLst/>
          </a:prstGeom>
          <a:noFill/>
        </p:spPr>
        <p:txBody>
          <a:bodyPr wrap="square" rtlCol="0">
            <a:spAutoFit/>
          </a:bodyPr>
          <a:lstStyle/>
          <a:p>
            <a:r>
              <a:rPr lang="en-US" sz="2200" dirty="0">
                <a:solidFill>
                  <a:schemeClr val="accent2"/>
                </a:solidFill>
              </a:rPr>
              <a:t>0 – 1.95               1.95 – 2.34               2.34 – 2.63               2.63 – 3.5               3.5 – 4.5               4.5 – 7.11</a:t>
            </a:r>
          </a:p>
        </p:txBody>
      </p:sp>
    </p:spTree>
    <p:extLst>
      <p:ext uri="{BB962C8B-B14F-4D97-AF65-F5344CB8AC3E}">
        <p14:creationId xmlns:p14="http://schemas.microsoft.com/office/powerpoint/2010/main" val="9748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ircle(in)">
                                      <p:cBhvr>
                                        <p:cTn id="3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519" y="126459"/>
            <a:ext cx="9231549" cy="6923662"/>
          </a:xfrm>
          <a:prstGeom prst="rect">
            <a:avLst/>
          </a:prstGeom>
        </p:spPr>
      </p:pic>
    </p:spTree>
    <p:extLst>
      <p:ext uri="{BB962C8B-B14F-4D97-AF65-F5344CB8AC3E}">
        <p14:creationId xmlns:p14="http://schemas.microsoft.com/office/powerpoint/2010/main" val="150932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597" y="1079771"/>
            <a:ext cx="6158068" cy="4618551"/>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098" y="1079771"/>
            <a:ext cx="6274746" cy="4706060"/>
          </a:xfrm>
          <a:prstGeom prst="rect">
            <a:avLst/>
          </a:prstGeom>
        </p:spPr>
      </p:pic>
      <p:sp>
        <p:nvSpPr>
          <p:cNvPr id="10" name="TextBox 9"/>
          <p:cNvSpPr txBox="1"/>
          <p:nvPr/>
        </p:nvSpPr>
        <p:spPr>
          <a:xfrm>
            <a:off x="535022" y="320725"/>
            <a:ext cx="1274323" cy="646331"/>
          </a:xfrm>
          <a:prstGeom prst="rect">
            <a:avLst/>
          </a:prstGeom>
          <a:noFill/>
        </p:spPr>
        <p:txBody>
          <a:bodyPr wrap="square" rtlCol="0">
            <a:spAutoFit/>
          </a:bodyPr>
          <a:lstStyle/>
          <a:p>
            <a:r>
              <a:rPr lang="en-US" sz="3600" dirty="0">
                <a:solidFill>
                  <a:schemeClr val="bg1"/>
                </a:solidFill>
              </a:rPr>
              <a:t>Bin 1</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587" y="1079771"/>
            <a:ext cx="6265018" cy="4698764"/>
          </a:xfrm>
          <a:prstGeom prst="rect">
            <a:avLst/>
          </a:prstGeom>
        </p:spPr>
      </p:pic>
    </p:spTree>
    <p:extLst>
      <p:ext uri="{BB962C8B-B14F-4D97-AF65-F5344CB8AC3E}">
        <p14:creationId xmlns:p14="http://schemas.microsoft.com/office/powerpoint/2010/main" val="270838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9320" y="1310059"/>
            <a:ext cx="5801784"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61" y="1310059"/>
            <a:ext cx="5801784" cy="4351338"/>
          </a:xfrm>
          <a:prstGeom prst="rect">
            <a:avLst/>
          </a:prstGeom>
        </p:spPr>
      </p:pic>
      <p:sp>
        <p:nvSpPr>
          <p:cNvPr id="6" name="TextBox 5"/>
          <p:cNvSpPr txBox="1"/>
          <p:nvPr/>
        </p:nvSpPr>
        <p:spPr>
          <a:xfrm>
            <a:off x="535022" y="320725"/>
            <a:ext cx="1274323" cy="646331"/>
          </a:xfrm>
          <a:prstGeom prst="rect">
            <a:avLst/>
          </a:prstGeom>
          <a:noFill/>
        </p:spPr>
        <p:txBody>
          <a:bodyPr wrap="square" rtlCol="0">
            <a:spAutoFit/>
          </a:bodyPr>
          <a:lstStyle/>
          <a:p>
            <a:r>
              <a:rPr lang="en-US" sz="3600" dirty="0">
                <a:solidFill>
                  <a:schemeClr val="bg1"/>
                </a:solidFill>
              </a:rPr>
              <a:t>Bin 1</a:t>
            </a:r>
          </a:p>
        </p:txBody>
      </p:sp>
    </p:spTree>
    <p:extLst>
      <p:ext uri="{BB962C8B-B14F-4D97-AF65-F5344CB8AC3E}">
        <p14:creationId xmlns:p14="http://schemas.microsoft.com/office/powerpoint/2010/main" val="364800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1250</Words>
  <Application>Microsoft Macintosh PowerPoint</Application>
  <PresentationFormat>Widescreen</PresentationFormat>
  <Paragraphs>158</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Wingdings</vt:lpstr>
      <vt:lpstr>Office Theme</vt:lpstr>
      <vt:lpstr>Redshift Estimation and Photometric Classification of SDSS Quasars</vt:lpstr>
      <vt:lpstr>PowerPoint Presentation</vt:lpstr>
      <vt:lpstr>PowerPoint Presentation</vt:lpstr>
      <vt:lpstr>Roadmap</vt:lpstr>
      <vt:lpstr>PowerPoint Presentation</vt:lpstr>
      <vt:lpstr>Photo-z Regression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Pre-Project Presentation</dc:title>
  <dc:creator>nsteinle777@gmail.com</dc:creator>
  <cp:lastModifiedBy>Don Salisbury</cp:lastModifiedBy>
  <cp:revision>135</cp:revision>
  <dcterms:created xsi:type="dcterms:W3CDTF">2017-03-02T15:35:12Z</dcterms:created>
  <dcterms:modified xsi:type="dcterms:W3CDTF">2019-11-12T17:03:16Z</dcterms:modified>
</cp:coreProperties>
</file>